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1" r:id="rId3"/>
  </p:sldMasterIdLst>
  <p:notesMasterIdLst>
    <p:notesMasterId r:id="rId29"/>
  </p:notesMasterIdLst>
  <p:handoutMasterIdLst>
    <p:handoutMasterId r:id="rId30"/>
  </p:handoutMasterIdLst>
  <p:sldIdLst>
    <p:sldId id="256" r:id="rId4"/>
    <p:sldId id="355" r:id="rId5"/>
    <p:sldId id="258" r:id="rId6"/>
    <p:sldId id="264" r:id="rId7"/>
    <p:sldId id="281" r:id="rId8"/>
    <p:sldId id="332" r:id="rId9"/>
    <p:sldId id="337" r:id="rId10"/>
    <p:sldId id="342" r:id="rId11"/>
    <p:sldId id="331" r:id="rId12"/>
    <p:sldId id="340" r:id="rId13"/>
    <p:sldId id="333" r:id="rId14"/>
    <p:sldId id="343" r:id="rId15"/>
    <p:sldId id="344" r:id="rId16"/>
    <p:sldId id="346" r:id="rId17"/>
    <p:sldId id="349" r:id="rId18"/>
    <p:sldId id="350" r:id="rId19"/>
    <p:sldId id="351" r:id="rId20"/>
    <p:sldId id="352" r:id="rId21"/>
    <p:sldId id="354" r:id="rId22"/>
    <p:sldId id="353" r:id="rId23"/>
    <p:sldId id="329" r:id="rId24"/>
    <p:sldId id="322" r:id="rId25"/>
    <p:sldId id="330" r:id="rId26"/>
    <p:sldId id="341" r:id="rId27"/>
    <p:sldId id="274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5" pos="7265" userDrawn="1">
          <p15:clr>
            <a:srgbClr val="A4A3A4"/>
          </p15:clr>
        </p15:guide>
        <p15:guide id="6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E9F"/>
    <a:srgbClr val="295D83"/>
    <a:srgbClr val="A0B3C2"/>
    <a:srgbClr val="C3A475"/>
    <a:srgbClr val="868686"/>
    <a:srgbClr val="D2B08E"/>
    <a:srgbClr val="6599AB"/>
    <a:srgbClr val="3C6DE8"/>
    <a:srgbClr val="E3D27D"/>
    <a:srgbClr val="FDF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1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2" y="48"/>
      </p:cViewPr>
      <p:guideLst>
        <p:guide orient="horz" pos="2160"/>
        <p:guide pos="3840"/>
        <p:guide orient="horz" pos="3906"/>
        <p:guide pos="415"/>
        <p:guide pos="7265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CC2E-93AD-49E0-85B7-0BAE21C4C49D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B031A-7678-499F-A8FE-3DDFEA171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28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项目名称，组名，小组成员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8FEB3-D695-423A-B7F3-1BC35504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12F74C-4FCC-10E6-F7F4-1278AC125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80506E-3EED-9EC1-B308-FAC66473D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E332CE-DAE9-BA22-C6C6-B678584BA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320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1126-E08B-075C-EDDD-6E04746C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FECBF3-3F06-C390-B42C-62CF042C9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FE0EE4-B72B-DBA3-5E54-09C12D84C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01FE57-2AEE-DF90-D3B4-24476AAB5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173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7ABAE-E4FD-511B-A683-5F0C07BE9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870AE0-3EBA-CAE1-A313-1853BA65D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18611D-F3AF-FDC8-E30F-D5240D13E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2126C7-389C-CD2D-95F3-FFB613FB5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78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8AE1-F868-665E-EF8B-F56580AD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AF3D4C-9C14-CF20-5AEB-4677228E8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2FB322-634B-7C5B-B68C-05653238D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B6D1AC-F7C1-780D-2815-BFE4ADF7A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362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DCB69-B347-5064-E88C-8CCF91BB0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2D3BCA-DB89-2E57-1757-6BC9B336F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A7C375-4D0F-5E70-6E76-4C733B9A6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E1F19D-B442-9022-F2AD-C84A62B6B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6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A3E3-31E7-4EE1-9F49-1D34E7CD3CE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3FD7E-4AAB-F894-73F4-7259876E5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C8EA62-2A92-68F0-E709-556736AD9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4123BB-0BED-7AF0-0590-55F17B0B0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228343-6D0E-AFF8-98E7-6766AF59E8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21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C12EB-7FF8-3CB3-EDC6-1C67679E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1736CB-6641-A95B-41B8-053F909E5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AA6EF1-3097-ED25-49CE-84102114A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DA21C8-3656-6B13-D920-49E36993E8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82096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2025/12/29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2025/12/29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26064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543188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2589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297442" y="2233089"/>
            <a:ext cx="3548742" cy="35487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88067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5876" y="2523351"/>
            <a:ext cx="2812382" cy="1562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89809" y="2523351"/>
            <a:ext cx="2812382" cy="1562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18834" y="2523351"/>
            <a:ext cx="2812382" cy="1562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49962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51428" y="1161143"/>
            <a:ext cx="2815772" cy="5696857"/>
          </a:xfrm>
          <a:prstGeom prst="round2SameRect">
            <a:avLst>
              <a:gd name="adj1" fmla="val 1099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9980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0" y="1001486"/>
            <a:ext cx="7620000" cy="485502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38641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9650"/>
            <a:ext cx="5219700" cy="2705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5586411" y="1009650"/>
            <a:ext cx="5438777" cy="2705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009650"/>
            <a:ext cx="5219700" cy="2705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586411" y="1009650"/>
            <a:ext cx="5438777" cy="2705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7141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943850" y="0"/>
            <a:ext cx="424815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313854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104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9884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629400" y="971550"/>
            <a:ext cx="5562600" cy="49149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23093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753600" cy="3429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86707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394691" y="2838409"/>
            <a:ext cx="1574800" cy="129020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197032" y="2747003"/>
            <a:ext cx="1797936" cy="14730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204486" y="2838409"/>
            <a:ext cx="1574800" cy="129020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66444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652818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7314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9981810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52818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317314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981810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41260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54154" y="1634614"/>
            <a:ext cx="6737846" cy="42486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8477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5690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7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66900" y="1809750"/>
            <a:ext cx="2590800" cy="5048250"/>
          </a:xfrm>
          <a:prstGeom prst="round2SameRect">
            <a:avLst>
              <a:gd name="adj1" fmla="val 6005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43175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21180" y="971550"/>
            <a:ext cx="3749040" cy="2868930"/>
          </a:xfrm>
          <a:custGeom>
            <a:avLst/>
            <a:gdLst>
              <a:gd name="connsiteX0" fmla="*/ 0 w 2484120"/>
              <a:gd name="connsiteY0" fmla="*/ 0 h 1352550"/>
              <a:gd name="connsiteX1" fmla="*/ 2484120 w 2484120"/>
              <a:gd name="connsiteY1" fmla="*/ 0 h 1352550"/>
              <a:gd name="connsiteX2" fmla="*/ 2484120 w 2484120"/>
              <a:gd name="connsiteY2" fmla="*/ 1352550 h 1352550"/>
              <a:gd name="connsiteX3" fmla="*/ 0 w 2484120"/>
              <a:gd name="connsiteY3" fmla="*/ 1352550 h 1352550"/>
              <a:gd name="connsiteX4" fmla="*/ 0 w 2484120"/>
              <a:gd name="connsiteY4" fmla="*/ 0 h 1352550"/>
              <a:gd name="connsiteX0-1" fmla="*/ 0 w 2484120"/>
              <a:gd name="connsiteY0-2" fmla="*/ 0 h 2305050"/>
              <a:gd name="connsiteX1-3" fmla="*/ 2484120 w 2484120"/>
              <a:gd name="connsiteY1-4" fmla="*/ 0 h 2305050"/>
              <a:gd name="connsiteX2-5" fmla="*/ 2484120 w 2484120"/>
              <a:gd name="connsiteY2-6" fmla="*/ 1352550 h 2305050"/>
              <a:gd name="connsiteX3-7" fmla="*/ 396240 w 2484120"/>
              <a:gd name="connsiteY3-8" fmla="*/ 2305050 h 2305050"/>
              <a:gd name="connsiteX4-9" fmla="*/ 0 w 2484120"/>
              <a:gd name="connsiteY4-10" fmla="*/ 0 h 2305050"/>
              <a:gd name="connsiteX0-11" fmla="*/ 0 w 2560320"/>
              <a:gd name="connsiteY0-12" fmla="*/ 0 h 2838450"/>
              <a:gd name="connsiteX1-13" fmla="*/ 2560320 w 2560320"/>
              <a:gd name="connsiteY1-14" fmla="*/ 533400 h 2838450"/>
              <a:gd name="connsiteX2-15" fmla="*/ 2560320 w 2560320"/>
              <a:gd name="connsiteY2-16" fmla="*/ 1885950 h 2838450"/>
              <a:gd name="connsiteX3-17" fmla="*/ 472440 w 2560320"/>
              <a:gd name="connsiteY3-18" fmla="*/ 2838450 h 2838450"/>
              <a:gd name="connsiteX4-19" fmla="*/ 0 w 2560320"/>
              <a:gd name="connsiteY4-20" fmla="*/ 0 h 2838450"/>
              <a:gd name="connsiteX0-21" fmla="*/ 0 w 3291840"/>
              <a:gd name="connsiteY0-22" fmla="*/ 0 h 2838450"/>
              <a:gd name="connsiteX1-23" fmla="*/ 3291840 w 3291840"/>
              <a:gd name="connsiteY1-24" fmla="*/ 403860 h 2838450"/>
              <a:gd name="connsiteX2-25" fmla="*/ 2560320 w 3291840"/>
              <a:gd name="connsiteY2-26" fmla="*/ 1885950 h 2838450"/>
              <a:gd name="connsiteX3-27" fmla="*/ 472440 w 3291840"/>
              <a:gd name="connsiteY3-28" fmla="*/ 2838450 h 2838450"/>
              <a:gd name="connsiteX4-29" fmla="*/ 0 w 3291840"/>
              <a:gd name="connsiteY4-30" fmla="*/ 0 h 2838450"/>
              <a:gd name="connsiteX0-31" fmla="*/ 0 w 3749040"/>
              <a:gd name="connsiteY0-32" fmla="*/ 0 h 2868930"/>
              <a:gd name="connsiteX1-33" fmla="*/ 3291840 w 3749040"/>
              <a:gd name="connsiteY1-34" fmla="*/ 403860 h 2868930"/>
              <a:gd name="connsiteX2-35" fmla="*/ 3749040 w 3749040"/>
              <a:gd name="connsiteY2-36" fmla="*/ 2868930 h 2868930"/>
              <a:gd name="connsiteX3-37" fmla="*/ 472440 w 3749040"/>
              <a:gd name="connsiteY3-38" fmla="*/ 2838450 h 2868930"/>
              <a:gd name="connsiteX4-39" fmla="*/ 0 w 3749040"/>
              <a:gd name="connsiteY4-40" fmla="*/ 0 h 2868930"/>
              <a:gd name="connsiteX0-41" fmla="*/ 0 w 3749040"/>
              <a:gd name="connsiteY0-42" fmla="*/ 0 h 2868930"/>
              <a:gd name="connsiteX1-43" fmla="*/ 3246120 w 3749040"/>
              <a:gd name="connsiteY1-44" fmla="*/ 411480 h 2868930"/>
              <a:gd name="connsiteX2-45" fmla="*/ 3749040 w 3749040"/>
              <a:gd name="connsiteY2-46" fmla="*/ 2868930 h 2868930"/>
              <a:gd name="connsiteX3-47" fmla="*/ 472440 w 3749040"/>
              <a:gd name="connsiteY3-48" fmla="*/ 2838450 h 2868930"/>
              <a:gd name="connsiteX4-49" fmla="*/ 0 w 3749040"/>
              <a:gd name="connsiteY4-50" fmla="*/ 0 h 28689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49040" h="2868930">
                <a:moveTo>
                  <a:pt x="0" y="0"/>
                </a:moveTo>
                <a:lnTo>
                  <a:pt x="3246120" y="411480"/>
                </a:lnTo>
                <a:lnTo>
                  <a:pt x="3749040" y="2868930"/>
                </a:lnTo>
                <a:lnTo>
                  <a:pt x="472440" y="283845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61698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68089" y="1204686"/>
            <a:ext cx="4827910" cy="458651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84054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46341"/>
            <a:ext cx="11023600" cy="5873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79500" y="512762"/>
            <a:ext cx="10007600" cy="390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 spc="3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08182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63363" y="2498725"/>
            <a:ext cx="3111500" cy="1860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540350" y="2498725"/>
            <a:ext cx="3111500" cy="1860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017337" y="2498725"/>
            <a:ext cx="3111500" cy="1860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67306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299101" y="4023650"/>
            <a:ext cx="2356298" cy="2356298"/>
          </a:xfrm>
          <a:custGeom>
            <a:avLst/>
            <a:gdLst>
              <a:gd name="connsiteX0" fmla="*/ 1526458 w 3052916"/>
              <a:gd name="connsiteY0" fmla="*/ 0 h 3052916"/>
              <a:gd name="connsiteX1" fmla="*/ 3052916 w 3052916"/>
              <a:gd name="connsiteY1" fmla="*/ 1526458 h 3052916"/>
              <a:gd name="connsiteX2" fmla="*/ 1526458 w 3052916"/>
              <a:gd name="connsiteY2" fmla="*/ 3052916 h 3052916"/>
              <a:gd name="connsiteX3" fmla="*/ 0 w 3052916"/>
              <a:gd name="connsiteY3" fmla="*/ 1526458 h 3052916"/>
              <a:gd name="connsiteX4" fmla="*/ 1526458 w 3052916"/>
              <a:gd name="connsiteY4" fmla="*/ 0 h 30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916" h="3052916">
                <a:moveTo>
                  <a:pt x="1526458" y="0"/>
                </a:moveTo>
                <a:cubicBezTo>
                  <a:pt x="2369497" y="0"/>
                  <a:pt x="3052916" y="683419"/>
                  <a:pt x="3052916" y="1526458"/>
                </a:cubicBezTo>
                <a:cubicBezTo>
                  <a:pt x="3052916" y="2369497"/>
                  <a:pt x="2369497" y="3052916"/>
                  <a:pt x="1526458" y="3052916"/>
                </a:cubicBezTo>
                <a:cubicBezTo>
                  <a:pt x="683419" y="3052916"/>
                  <a:pt x="0" y="2369497"/>
                  <a:pt x="0" y="1526458"/>
                </a:cubicBezTo>
                <a:cubicBezTo>
                  <a:pt x="0" y="683419"/>
                  <a:pt x="683419" y="0"/>
                  <a:pt x="152645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5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716341" y="2619225"/>
            <a:ext cx="1683647" cy="1683644"/>
          </a:xfrm>
          <a:custGeom>
            <a:avLst/>
            <a:gdLst>
              <a:gd name="connsiteX0" fmla="*/ 1526458 w 3052916"/>
              <a:gd name="connsiteY0" fmla="*/ 0 h 3052916"/>
              <a:gd name="connsiteX1" fmla="*/ 3052916 w 3052916"/>
              <a:gd name="connsiteY1" fmla="*/ 1526458 h 3052916"/>
              <a:gd name="connsiteX2" fmla="*/ 1526458 w 3052916"/>
              <a:gd name="connsiteY2" fmla="*/ 3052916 h 3052916"/>
              <a:gd name="connsiteX3" fmla="*/ 0 w 3052916"/>
              <a:gd name="connsiteY3" fmla="*/ 1526458 h 3052916"/>
              <a:gd name="connsiteX4" fmla="*/ 1526458 w 3052916"/>
              <a:gd name="connsiteY4" fmla="*/ 0 h 30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916" h="3052916">
                <a:moveTo>
                  <a:pt x="1526458" y="0"/>
                </a:moveTo>
                <a:cubicBezTo>
                  <a:pt x="2369497" y="0"/>
                  <a:pt x="3052916" y="683419"/>
                  <a:pt x="3052916" y="1526458"/>
                </a:cubicBezTo>
                <a:cubicBezTo>
                  <a:pt x="3052916" y="2369497"/>
                  <a:pt x="2369497" y="3052916"/>
                  <a:pt x="1526458" y="3052916"/>
                </a:cubicBezTo>
                <a:cubicBezTo>
                  <a:pt x="683419" y="3052916"/>
                  <a:pt x="0" y="2369497"/>
                  <a:pt x="0" y="1526458"/>
                </a:cubicBezTo>
                <a:cubicBezTo>
                  <a:pt x="0" y="683419"/>
                  <a:pt x="683419" y="0"/>
                  <a:pt x="152645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5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007948" y="1684734"/>
            <a:ext cx="1223782" cy="1223779"/>
          </a:xfrm>
          <a:custGeom>
            <a:avLst/>
            <a:gdLst>
              <a:gd name="connsiteX0" fmla="*/ 1526458 w 3052916"/>
              <a:gd name="connsiteY0" fmla="*/ 0 h 3052916"/>
              <a:gd name="connsiteX1" fmla="*/ 3052916 w 3052916"/>
              <a:gd name="connsiteY1" fmla="*/ 1526458 h 3052916"/>
              <a:gd name="connsiteX2" fmla="*/ 1526458 w 3052916"/>
              <a:gd name="connsiteY2" fmla="*/ 3052916 h 3052916"/>
              <a:gd name="connsiteX3" fmla="*/ 0 w 3052916"/>
              <a:gd name="connsiteY3" fmla="*/ 1526458 h 3052916"/>
              <a:gd name="connsiteX4" fmla="*/ 1526458 w 3052916"/>
              <a:gd name="connsiteY4" fmla="*/ 0 h 30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916" h="3052916">
                <a:moveTo>
                  <a:pt x="1526458" y="0"/>
                </a:moveTo>
                <a:cubicBezTo>
                  <a:pt x="2369497" y="0"/>
                  <a:pt x="3052916" y="683419"/>
                  <a:pt x="3052916" y="1526458"/>
                </a:cubicBezTo>
                <a:cubicBezTo>
                  <a:pt x="3052916" y="2369497"/>
                  <a:pt x="2369497" y="3052916"/>
                  <a:pt x="1526458" y="3052916"/>
                </a:cubicBezTo>
                <a:cubicBezTo>
                  <a:pt x="683419" y="3052916"/>
                  <a:pt x="0" y="2369497"/>
                  <a:pt x="0" y="1526458"/>
                </a:cubicBezTo>
                <a:cubicBezTo>
                  <a:pt x="0" y="683419"/>
                  <a:pt x="683419" y="0"/>
                  <a:pt x="152645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5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20805187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5054068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9621691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7308296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9450735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0311915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88799495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33122721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0029985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75225992"/>
      </p:ext>
    </p:extLst>
  </p:cSld>
  <p:clrMapOvr>
    <a:masterClrMapping/>
  </p:clrMapOvr>
  <p:transition spd="slow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5815261"/>
      </p:ext>
    </p:extLst>
  </p:cSld>
  <p:clrMapOvr>
    <a:masterClrMapping/>
  </p:clrMapOvr>
  <p:transition spd="slow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21856332"/>
      </p:ext>
    </p:extLst>
  </p:cSld>
  <p:clrMapOvr>
    <a:masterClrMapping/>
  </p:clrMapOvr>
  <p:transition spd="slow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2277280"/>
      </p:ext>
    </p:extLst>
  </p:cSld>
  <p:clrMapOvr>
    <a:masterClrMapping/>
  </p:clrMapOvr>
  <p:transition spd="slow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5141676"/>
      </p:ext>
    </p:extLst>
  </p:cSld>
  <p:clrMapOvr>
    <a:masterClrMapping/>
  </p:clrMapOvr>
  <p:transition spd="slow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2533989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47765" y="2890992"/>
            <a:ext cx="54006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http://www.www.2ppt.com.com/hangye/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9"/>
          <p:cNvSpPr txBox="1"/>
          <p:nvPr userDrawn="1"/>
        </p:nvSpPr>
        <p:spPr>
          <a:xfrm>
            <a:off x="1907704" y="5560038"/>
            <a:ext cx="432049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http://www.www.2ppt.com.com/xiazai/</a:t>
            </a:r>
          </a:p>
        </p:txBody>
      </p:sp>
    </p:spTree>
    <p:extLst>
      <p:ext uri="{BB962C8B-B14F-4D97-AF65-F5344CB8AC3E}">
        <p14:creationId xmlns:p14="http://schemas.microsoft.com/office/powerpoint/2010/main" val="3296419418"/>
      </p:ext>
    </p:extLst>
  </p:cSld>
  <p:clrMapOvr>
    <a:masterClrMapping/>
  </p:clrMapOvr>
  <p:transition spd="slow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4548592"/>
      </p:ext>
    </p:extLst>
  </p:cSld>
  <p:clrMapOvr>
    <a:masterClrMapping/>
  </p:clrMapOvr>
  <p:transition spd="slow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71670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652818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7314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9981810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52818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317314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981810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25331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241088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31360-4846-4F13-94FF-13CC0CAFA3BA}" type="datetimeFigureOut">
              <a:rPr lang="zh-CN" altLang="en-US" smtClean="0"/>
              <a:t>2025/12/29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700" r:id="rId9"/>
    <p:sldLayoutId id="2147483701" r:id="rId10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slow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73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2" r:id="rId39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1ppt.com/hangy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845050" y="3828815"/>
            <a:ext cx="697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———</a:t>
            </a:r>
            <a:r>
              <a:rPr lang="zh-CN" altLang="en-US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</a:t>
            </a:r>
            <a:r>
              <a:rPr lang="en-US" altLang="zh-CN" sz="2000" dirty="0" err="1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OpenDigger</a:t>
            </a:r>
            <a:r>
              <a:rPr lang="zh-CN" altLang="en-US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sz="2000" dirty="0" err="1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Maxkb</a:t>
            </a:r>
            <a:r>
              <a:rPr lang="zh-CN" altLang="en-US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endParaRPr lang="en-US" altLang="zh-CN" sz="2000" dirty="0">
              <a:solidFill>
                <a:srgbClr val="7A8E9F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en-US" altLang="zh-CN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GitHub</a:t>
            </a:r>
            <a:r>
              <a:rPr lang="zh-CN" altLang="en-US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仓库生态画像分析预测平台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F08C01-DB80-D1F1-1A5A-F172E998185A}"/>
              </a:ext>
            </a:extLst>
          </p:cNvPr>
          <p:cNvSpPr txBox="1"/>
          <p:nvPr/>
        </p:nvSpPr>
        <p:spPr>
          <a:xfrm>
            <a:off x="-767773" y="5724949"/>
            <a:ext cx="45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队伍名称：请求响应队</a:t>
            </a:r>
            <a:endParaRPr lang="en-US" altLang="zh-CN" sz="20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  <a:p>
            <a:pPr algn="ctr"/>
            <a:r>
              <a:rPr lang="zh-CN" altLang="en-US" sz="2000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队员：王婧秋 詹江叶煜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8DC9F2-1727-AD4D-F425-A95FB95C7668}"/>
              </a:ext>
            </a:extLst>
          </p:cNvPr>
          <p:cNvSpPr/>
          <p:nvPr/>
        </p:nvSpPr>
        <p:spPr>
          <a:xfrm>
            <a:off x="3220564" y="2321004"/>
            <a:ext cx="575087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800" dirty="0" err="1">
                <a:solidFill>
                  <a:srgbClr val="295D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OpenVista</a:t>
            </a:r>
            <a:endParaRPr lang="zh-CN" altLang="en-US" sz="49600" b="1" cap="none" spc="50" dirty="0">
              <a:ln w="0">
                <a:solidFill>
                  <a:srgbClr val="A0B3C2"/>
                </a:solidFill>
              </a:ln>
              <a:solidFill>
                <a:srgbClr val="295D8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4873150" cy="6858000"/>
          </a:xfrm>
        </p:spPr>
      </p:pic>
      <p:sp>
        <p:nvSpPr>
          <p:cNvPr id="3" name="Rectangle 2"/>
          <p:cNvSpPr/>
          <p:nvPr/>
        </p:nvSpPr>
        <p:spPr>
          <a:xfrm>
            <a:off x="-1" y="0"/>
            <a:ext cx="4873150" cy="6858000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kern="100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采用前后端分离架构，</a:t>
            </a:r>
            <a:endParaRPr lang="en-US" altLang="zh-CN" kern="1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基于分层设计与模块化理念，构建</a:t>
            </a:r>
            <a:endParaRPr lang="en-US" altLang="zh-CN" kern="1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“数据采集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智能分析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可视化交互”</a:t>
            </a:r>
            <a:endParaRPr lang="en-US" altLang="zh-CN" kern="1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全链路能力。整体架构以数据流动为核心，</a:t>
            </a:r>
            <a:endParaRPr lang="en-US" altLang="zh-CN" kern="1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自下而上分为五层，各层职责明确、解耦灵活，支持独立扩展与迭代</a:t>
            </a:r>
            <a:endParaRPr lang="en-US" altLang="zh-CN" kern="1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9A2DF0-CF30-E38C-C6FD-56D0E69C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86" y="216607"/>
            <a:ext cx="4982659" cy="642478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37889" y="1197771"/>
            <a:ext cx="0" cy="4572000"/>
          </a:xfrm>
          <a:prstGeom prst="line">
            <a:avLst/>
          </a:prstGeom>
          <a:ln w="984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23563" y="984538"/>
            <a:ext cx="9840309" cy="1507797"/>
            <a:chOff x="6696075" y="701167"/>
            <a:chExt cx="9816029" cy="1507797"/>
          </a:xfrm>
        </p:grpSpPr>
        <p:sp>
          <p:nvSpPr>
            <p:cNvPr id="5" name="Oval 4"/>
            <p:cNvSpPr/>
            <p:nvPr/>
          </p:nvSpPr>
          <p:spPr>
            <a:xfrm>
              <a:off x="6696075" y="914400"/>
              <a:ext cx="628650" cy="628650"/>
            </a:xfrm>
            <a:prstGeom prst="ellipse">
              <a:avLst/>
            </a:prstGeom>
            <a:solidFill>
              <a:schemeClr val="accent4"/>
            </a:solidFill>
            <a:ln w="889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1320" y="1074836"/>
              <a:ext cx="5181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269480" y="701167"/>
              <a:ext cx="9242624" cy="1507797"/>
              <a:chOff x="7269480" y="701167"/>
              <a:chExt cx="9242624" cy="150779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269480" y="1039413"/>
                <a:ext cx="9242624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•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多维度数据爬取：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通过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GitHub REST API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同步仓库动态数据，包括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Issue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（含标签、文本内容、评论）、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PR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（状态、审查记录）、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Commit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（提交记录、变更行数）、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Release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（版本信息、发布说明）等，覆盖项目开发全流程。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•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时序数据构建：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按月份粒度组织原始数据，生成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标准化时间序列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（如“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2023-01 Issue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数量”“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2023-02 PR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合并时长”），支持历史趋势回溯与跨时间对比。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269481" y="701167"/>
                <a:ext cx="2928566" cy="426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A475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ea"/>
                    <a:sym typeface="+mn-lt"/>
                  </a:rPr>
                  <a:t>GitHub API 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A475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ea"/>
                    <a:sym typeface="+mn-lt"/>
                  </a:rPr>
                  <a:t>数据采集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223563" y="3483771"/>
            <a:ext cx="628650" cy="628650"/>
            <a:chOff x="6696075" y="2886075"/>
            <a:chExt cx="628650" cy="628650"/>
          </a:xfrm>
        </p:grpSpPr>
        <p:sp>
          <p:nvSpPr>
            <p:cNvPr id="6" name="Oval 5"/>
            <p:cNvSpPr/>
            <p:nvPr/>
          </p:nvSpPr>
          <p:spPr>
            <a:xfrm>
              <a:off x="6696075" y="2886075"/>
              <a:ext cx="628650" cy="628650"/>
            </a:xfrm>
            <a:prstGeom prst="ellipse">
              <a:avLst/>
            </a:prstGeom>
            <a:solidFill>
              <a:schemeClr val="accent5"/>
            </a:solidFill>
            <a:ln w="889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320" y="3046512"/>
              <a:ext cx="5181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23563" y="5490869"/>
            <a:ext cx="628650" cy="628650"/>
            <a:chOff x="6696075" y="4857750"/>
            <a:chExt cx="628650" cy="628650"/>
          </a:xfrm>
        </p:grpSpPr>
        <p:sp>
          <p:nvSpPr>
            <p:cNvPr id="7" name="Oval 6"/>
            <p:cNvSpPr/>
            <p:nvPr/>
          </p:nvSpPr>
          <p:spPr>
            <a:xfrm>
              <a:off x="6696075" y="4857750"/>
              <a:ext cx="628650" cy="628650"/>
            </a:xfrm>
            <a:prstGeom prst="ellipse">
              <a:avLst/>
            </a:prstGeom>
            <a:solidFill>
              <a:schemeClr val="accent6"/>
            </a:solidFill>
            <a:ln w="889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51320" y="5018187"/>
              <a:ext cx="5181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6125BCA2-529C-9425-BB58-5EB9F4D00BC0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数据采集层（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DataProcessor</a:t>
            </a:r>
            <a:r>
              <a:rPr lang="zh-CN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E0F6680-EAEB-A7C2-AF07-23C243255145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1A37978-EDA9-82FF-B5A9-7F9EAAA54D71}"/>
              </a:ext>
            </a:extLst>
          </p:cNvPr>
          <p:cNvSpPr txBox="1"/>
          <p:nvPr/>
        </p:nvSpPr>
        <p:spPr>
          <a:xfrm>
            <a:off x="4560119" y="198542"/>
            <a:ext cx="6732994" cy="65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作为系统的数据基础，数据采集层通过多源整合与智能处理，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量化指标</a:t>
            </a:r>
            <a:r>
              <a:rPr lang="en-US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语义信息</a:t>
            </a:r>
            <a:r>
              <a:rPr lang="en-US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双维度数据池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，为后续分析提供完整输入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9344B77-4068-52FE-9A61-60DF1BD67B8B}"/>
              </a:ext>
            </a:extLst>
          </p:cNvPr>
          <p:cNvGrpSpPr/>
          <p:nvPr/>
        </p:nvGrpSpPr>
        <p:grpSpPr>
          <a:xfrm>
            <a:off x="794876" y="2483720"/>
            <a:ext cx="8779724" cy="2758579"/>
            <a:chOff x="7268686" y="648667"/>
            <a:chExt cx="3556099" cy="2758579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8F9B44BD-367A-1A09-039C-32F26FDFAA80}"/>
                </a:ext>
              </a:extLst>
            </p:cNvPr>
            <p:cNvSpPr/>
            <p:nvPr/>
          </p:nvSpPr>
          <p:spPr>
            <a:xfrm>
              <a:off x="7268686" y="1037366"/>
              <a:ext cx="3556099" cy="2369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标准化指标接入：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无缝对接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OpenDigger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平台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的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16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个核心量化指标，包括：</a:t>
              </a: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项目热度：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OpenRank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、活跃度指数、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Star/Fork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净增长；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开发活动：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PR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接受率、代码变更行数、审查意见数量；</a:t>
              </a: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Issue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活动：新增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/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关闭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Issue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数、首次响应时间、平均解决周期；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贡献者健康度：独立贡献者数、新增贡献者增长率、总线因子（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Bus Factor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）。</a:t>
              </a:r>
            </a:p>
            <a:p>
              <a:pPr marL="0" marR="0" lvl="0" indent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数据校验与对齐：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对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OpenDigger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指标与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GitHub API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原始数据进行时间窗口校准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（如统一时区、去重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Bot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活动），确保数据口径一致性。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747BD296-E3B6-CD57-0C0A-FD7E6A2D1159}"/>
                </a:ext>
              </a:extLst>
            </p:cNvPr>
            <p:cNvSpPr/>
            <p:nvPr/>
          </p:nvSpPr>
          <p:spPr>
            <a:xfrm>
              <a:off x="7269481" y="648667"/>
              <a:ext cx="2928566" cy="426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指标集成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BFCBC25-419B-5427-7D59-44C991D58B81}"/>
              </a:ext>
            </a:extLst>
          </p:cNvPr>
          <p:cNvGrpSpPr/>
          <p:nvPr/>
        </p:nvGrpSpPr>
        <p:grpSpPr>
          <a:xfrm>
            <a:off x="796832" y="5141121"/>
            <a:ext cx="9265484" cy="1276634"/>
            <a:chOff x="7269480" y="759226"/>
            <a:chExt cx="3063194" cy="802663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C00DD581-5684-117D-3EF0-166610E8FB1C}"/>
                </a:ext>
              </a:extLst>
            </p:cNvPr>
            <p:cNvSpPr/>
            <p:nvPr/>
          </p:nvSpPr>
          <p:spPr>
            <a:xfrm>
              <a:off x="7269480" y="1039413"/>
              <a:ext cx="3063194" cy="522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对爬取的原始数据进行融合与预处理，按月份粒度整合为结构化时序数据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——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每个月度时序样本均包含预测模型所需的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维核心量化指标，以及对应的文本语义数据，形成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“量化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+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文本” 的多模态时序样本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，直接适配模型输入格式，支持历史趋势回溯与跨时间对比。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66CA8D6D-75D4-81DF-AD5D-4EE97633304A}"/>
                </a:ext>
              </a:extLst>
            </p:cNvPr>
            <p:cNvSpPr/>
            <p:nvPr/>
          </p:nvSpPr>
          <p:spPr>
            <a:xfrm>
              <a:off x="7269481" y="759226"/>
              <a:ext cx="790099" cy="269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智能数据增强处理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cxnSp>
        <p:nvCxnSpPr>
          <p:cNvPr id="53" name="Straight Connector 14">
            <a:extLst>
              <a:ext uri="{FF2B5EF4-FFF2-40B4-BE49-F238E27FC236}">
                <a16:creationId xmlns:a16="http://schemas.microsoft.com/office/drawing/2014/main" id="{00FEDC29-3B41-66F7-C04C-D422F98898A4}"/>
              </a:ext>
            </a:extLst>
          </p:cNvPr>
          <p:cNvCxnSpPr>
            <a:cxnSpLocks/>
          </p:cNvCxnSpPr>
          <p:nvPr/>
        </p:nvCxnSpPr>
        <p:spPr>
          <a:xfrm>
            <a:off x="852213" y="2576444"/>
            <a:ext cx="9288737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4">
            <a:extLst>
              <a:ext uri="{FF2B5EF4-FFF2-40B4-BE49-F238E27FC236}">
                <a16:creationId xmlns:a16="http://schemas.microsoft.com/office/drawing/2014/main" id="{2B338D00-245F-1BEB-2AD6-118E58FACED1}"/>
              </a:ext>
            </a:extLst>
          </p:cNvPr>
          <p:cNvCxnSpPr>
            <a:cxnSpLocks/>
          </p:cNvCxnSpPr>
          <p:nvPr/>
        </p:nvCxnSpPr>
        <p:spPr>
          <a:xfrm>
            <a:off x="852213" y="5240643"/>
            <a:ext cx="9288737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138B-B928-3748-FAEB-D408745EC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699F8E14-4421-71AF-D328-07ECC3532F39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AI/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2BC4DEA-B049-0133-D6B8-433563B1D7E1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0F4A609-7001-6788-8358-E98716BBE7A0}"/>
              </a:ext>
            </a:extLst>
          </p:cNvPr>
          <p:cNvSpPr txBox="1"/>
          <p:nvPr/>
        </p:nvSpPr>
        <p:spPr>
          <a:xfrm>
            <a:off x="4560119" y="198542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依托大语言模型与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RAG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技术，构建智能化知识交互中枢，降低数据分析门槛，实现“自然语言即查询”的轻量化体验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9F402F-4486-E745-7393-54F2E1CC0647}"/>
              </a:ext>
            </a:extLst>
          </p:cNvPr>
          <p:cNvGrpSpPr/>
          <p:nvPr/>
        </p:nvGrpSpPr>
        <p:grpSpPr>
          <a:xfrm>
            <a:off x="279247" y="1254672"/>
            <a:ext cx="3463020" cy="4831307"/>
            <a:chOff x="7268686" y="800199"/>
            <a:chExt cx="3582007" cy="1620460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654E3CCC-030C-8C8D-B4D9-FBCAB0AA0D31}"/>
                </a:ext>
              </a:extLst>
            </p:cNvPr>
            <p:cNvSpPr/>
            <p:nvPr/>
          </p:nvSpPr>
          <p:spPr>
            <a:xfrm>
              <a:off x="7268686" y="1037366"/>
              <a:ext cx="3556099" cy="1383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多维度内容整合：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基于项目文档（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README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LICENSE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、开发指南）与量化指标（活跃度、技术栈分布），通过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DeepSeek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大模型生成结构化摘要，包含项目定位、核心功能、技术栈选型、社区规模等关键信息；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动态更新机制：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当项目数据更新（如新增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major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版本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Release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）时，自动触发摘要增量更新，确保信息时效性。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EE6C532E-D855-5D82-C16B-9904F5C85A8F}"/>
                </a:ext>
              </a:extLst>
            </p:cNvPr>
            <p:cNvSpPr/>
            <p:nvPr/>
          </p:nvSpPr>
          <p:spPr>
            <a:xfrm>
              <a:off x="7294595" y="800199"/>
              <a:ext cx="3556098" cy="1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一、项目智能摘要生成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974311B-C1D1-F06E-C5EB-D035830CB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54" y="1631683"/>
            <a:ext cx="8135144" cy="43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64085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A1B1C-8023-E0B9-3C42-835D3EF5C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2ED74898-802B-BFC9-C23A-6ECD77508CB0}"/>
              </a:ext>
            </a:extLst>
          </p:cNvPr>
          <p:cNvSpPr txBox="1"/>
          <p:nvPr/>
        </p:nvSpPr>
        <p:spPr>
          <a:xfrm>
            <a:off x="0" y="0"/>
            <a:ext cx="1512458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AI/</a:t>
            </a:r>
            <a:r>
              <a:rPr lang="en-US" altLang="zh-CN" sz="11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Agent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DB6B91-5D2D-2CAA-25B9-226A3A8998D6}"/>
              </a:ext>
            </a:extLst>
          </p:cNvPr>
          <p:cNvGrpSpPr/>
          <p:nvPr/>
        </p:nvGrpSpPr>
        <p:grpSpPr>
          <a:xfrm>
            <a:off x="-66633" y="374604"/>
            <a:ext cx="3802650" cy="4721158"/>
            <a:chOff x="7281641" y="800199"/>
            <a:chExt cx="4498503" cy="1583515"/>
          </a:xfrm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85BC2C7F-1CB7-7E1A-7EC1-A86D7C80302B}"/>
                </a:ext>
              </a:extLst>
            </p:cNvPr>
            <p:cNvSpPr/>
            <p:nvPr/>
          </p:nvSpPr>
          <p:spPr>
            <a:xfrm>
              <a:off x="7281641" y="1010745"/>
              <a:ext cx="4498503" cy="13729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文档知识库构建：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自动化批量上传项目文档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（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Markdown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PDF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TXT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格式）至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，通过智能分块（按章节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段落）与向量存储（基于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Sentence-BERT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模型），构建结构化检索库；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检索增强生成（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RAG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 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用户提问时，系统先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从 </a:t>
              </a: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知识库检索相关文档片段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，再结合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时序数据与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分类结果，通过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LLM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生成精准回答，避免“模型幻觉”；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上下文感知对话：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支持多轮对话记忆，能理解上下文关联问题（如先问“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年活跃度趋势”，再问“为什么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Q3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出现低谷”），提供连贯分析。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54A86E2-736B-FD74-6274-00B1096D83CB}"/>
                </a:ext>
              </a:extLst>
            </p:cNvPr>
            <p:cNvSpPr/>
            <p:nvPr/>
          </p:nvSpPr>
          <p:spPr>
            <a:xfrm>
              <a:off x="7294594" y="800199"/>
              <a:ext cx="4472598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二、</a:t>
              </a: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知识库与 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RAG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问答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8215B87-9071-1238-DD40-193BBE3A1E56}"/>
              </a:ext>
            </a:extLst>
          </p:cNvPr>
          <p:cNvSpPr txBox="1"/>
          <p:nvPr/>
        </p:nvSpPr>
        <p:spPr>
          <a:xfrm>
            <a:off x="503741" y="5543312"/>
            <a:ext cx="110654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问答能力覆盖场景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基础信息查询：如“项目的技术栈是什么？”“如何参与贡献？”；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数据统计分析：如“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2023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Bug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类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Issue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占比多少？”“近三个月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平均响应时间是多久？”；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趋势归因解释：如“活跃度下降是否与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Issue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响应延迟有关？”“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Star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数激增是否由某版本功能发布导致？”。</a:t>
            </a: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708D1648-267D-F8DB-ABD3-ABF1D9066AB8}"/>
              </a:ext>
            </a:extLst>
          </p:cNvPr>
          <p:cNvCxnSpPr>
            <a:cxnSpLocks/>
          </p:cNvCxnSpPr>
          <p:nvPr/>
        </p:nvCxnSpPr>
        <p:spPr>
          <a:xfrm>
            <a:off x="-66633" y="5442673"/>
            <a:ext cx="3910399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4CA19ADD-B446-9F3D-03E6-EC21832757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68" y="655424"/>
            <a:ext cx="8193158" cy="43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5162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B782-00CC-7D54-6339-7BB0D399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2AE95878-058D-7252-9821-9DCA24F716B5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时序分析层（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GitPulse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8608301-1BE3-156E-4B16-97F8A242A98A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F1636E0-CD48-22F5-0C9B-3FF2C548D4A4}"/>
              </a:ext>
            </a:extLst>
          </p:cNvPr>
          <p:cNvSpPr txBox="1"/>
          <p:nvPr/>
        </p:nvSpPr>
        <p:spPr>
          <a:xfrm>
            <a:off x="4560119" y="198542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通过“时序特征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文本语义”联合建模，突破传统时序预测的局限性，实现指标趋势的精准预测与可解释性分析。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E67CD78-F90F-0600-2981-5B9CA3E984B3}"/>
              </a:ext>
            </a:extLst>
          </p:cNvPr>
          <p:cNvGrpSpPr/>
          <p:nvPr/>
        </p:nvGrpSpPr>
        <p:grpSpPr>
          <a:xfrm>
            <a:off x="136886" y="1158634"/>
            <a:ext cx="11682495" cy="4562801"/>
            <a:chOff x="7225351" y="767987"/>
            <a:chExt cx="3556098" cy="1530401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137BEBF9-17F2-6A50-BE4F-661A01FB6B76}"/>
                </a:ext>
              </a:extLst>
            </p:cNvPr>
            <p:cNvSpPr/>
            <p:nvPr/>
          </p:nvSpPr>
          <p:spPr>
            <a:xfrm>
              <a:off x="7357646" y="977034"/>
              <a:ext cx="3173839" cy="13213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基础架构：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采用“条件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GRU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（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CondGRU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+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文本融合”为核心架构，替代传统 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PatchTST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/Transformer </a:t>
              </a:r>
              <a:r>
                <a:rPr kumimoji="0" lang="zh-CN" altLang="en-US" sz="200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方案，轻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量化设计适配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8GB GPU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显存训练、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4GB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显存推理的低资源需求。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文本融合机制：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通过 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DistilBERT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（冻结权重）对项目描述、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统计等文本信息编码，经 “文本投影层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+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注意力池化” 提取核心语义特征后，直接初始化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GRU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隐藏状态，实现文本先验知识与时序预测的深度融合，而非简单特征拼接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多任务优化：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引入对比学习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+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文本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-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时序匹配辅助任务，增强文本语义与时序特征的对齐性，进一步提升预测精度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预测范围：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支持对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项核心量化指标（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OpenRank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、活跃度、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Star/Fork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增量、贡献者相关、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Issue/PR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相关等）进行最长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32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个月的全周期预测（覆盖短期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1-3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个月、中期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6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个月），单仓库全指标预测可通过脚本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 API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快速完成。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40E53919-236B-F711-62AC-F103F366D4BE}"/>
                </a:ext>
              </a:extLst>
            </p:cNvPr>
            <p:cNvSpPr/>
            <p:nvPr/>
          </p:nvSpPr>
          <p:spPr>
            <a:xfrm>
              <a:off x="7225351" y="767987"/>
              <a:ext cx="3556098" cy="199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多模态时序预测模型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711681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5E3A6-B218-EE27-C5BC-EA4D8BCEE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箭头: 五边形 35">
            <a:extLst>
              <a:ext uri="{FF2B5EF4-FFF2-40B4-BE49-F238E27FC236}">
                <a16:creationId xmlns:a16="http://schemas.microsoft.com/office/drawing/2014/main" id="{68465085-F18B-5799-4870-85C5FD29A183}"/>
              </a:ext>
            </a:extLst>
          </p:cNvPr>
          <p:cNvSpPr/>
          <p:nvPr/>
        </p:nvSpPr>
        <p:spPr>
          <a:xfrm>
            <a:off x="-18799" y="473238"/>
            <a:ext cx="3062514" cy="614690"/>
          </a:xfrm>
          <a:prstGeom prst="homePlate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五边形 36">
            <a:extLst>
              <a:ext uri="{FF2B5EF4-FFF2-40B4-BE49-F238E27FC236}">
                <a16:creationId xmlns:a16="http://schemas.microsoft.com/office/drawing/2014/main" id="{9B3952BC-5E2B-DC66-1CAA-8908BFCDE9D5}"/>
              </a:ext>
            </a:extLst>
          </p:cNvPr>
          <p:cNvSpPr/>
          <p:nvPr/>
        </p:nvSpPr>
        <p:spPr>
          <a:xfrm>
            <a:off x="-18799" y="3648102"/>
            <a:ext cx="3062514" cy="614690"/>
          </a:xfrm>
          <a:prstGeom prst="homePlat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E8549DD-89B4-C025-EFBA-094395CC2289}"/>
              </a:ext>
            </a:extLst>
          </p:cNvPr>
          <p:cNvSpPr txBox="1"/>
          <p:nvPr/>
        </p:nvSpPr>
        <p:spPr>
          <a:xfrm>
            <a:off x="204722" y="503153"/>
            <a:ext cx="2483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结论一：文本信息对预测任务具有显著增益目标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60F164-E742-B37C-DFB2-67A535410A71}"/>
              </a:ext>
            </a:extLst>
          </p:cNvPr>
          <p:cNvSpPr txBox="1"/>
          <p:nvPr/>
        </p:nvSpPr>
        <p:spPr>
          <a:xfrm>
            <a:off x="-18800" y="62892"/>
            <a:ext cx="12210799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多模态时序预测模型</a:t>
            </a:r>
            <a:r>
              <a:rPr lang="zh-CN" altLang="en-US" sz="2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性能表现</a:t>
            </a:r>
            <a:endParaRPr lang="zh-CN" altLang="zh-CN" sz="24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7EA1C7-696E-5ABA-5A3A-7E256C22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39" y="578597"/>
            <a:ext cx="7492533" cy="3090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79BD2B-69EA-F603-7E80-A7A88BDD2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539" y="1566880"/>
            <a:ext cx="7455538" cy="3090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7CA43E-4E48-A627-DCD9-B40FDC22F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538" y="2316402"/>
            <a:ext cx="7455537" cy="45276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48AC347-A091-CA39-E2FF-124259302423}"/>
              </a:ext>
            </a:extLst>
          </p:cNvPr>
          <p:cNvSpPr txBox="1"/>
          <p:nvPr/>
        </p:nvSpPr>
        <p:spPr>
          <a:xfrm>
            <a:off x="72928" y="1249893"/>
            <a:ext cx="4553608" cy="2341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对比所有含文本融合的模型（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GRU+Text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CondGRU+Text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Transformer+Text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等）与对应纯时序基线模型（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CondGRU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等），文本融合版本的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MSE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均降低、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均提升（如 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GRU+Text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较纯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 MSE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从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0.1301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降至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0.0972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从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0.55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提升至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0.67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），证明项目描述、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Issue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统计等文本信息可有效补充时序数据的先验知识，提升预测精度。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D986C7-5CAC-E0D7-FB04-934F02F6022C}"/>
              </a:ext>
            </a:extLst>
          </p:cNvPr>
          <p:cNvSpPr txBox="1"/>
          <p:nvPr/>
        </p:nvSpPr>
        <p:spPr>
          <a:xfrm>
            <a:off x="204722" y="3678017"/>
            <a:ext cx="2577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结论二：</a:t>
            </a:r>
            <a:r>
              <a:rPr lang="en-US" altLang="zh-CN" sz="1600" dirty="0" err="1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CondGRU</a:t>
            </a:r>
            <a:r>
              <a:rPr lang="en-US" altLang="zh-CN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+ </a:t>
            </a:r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文本融合架构表现最优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90639A-E24C-E716-2B0C-F2BB7D9F02A9}"/>
              </a:ext>
            </a:extLst>
          </p:cNvPr>
          <p:cNvSpPr txBox="1"/>
          <p:nvPr/>
        </p:nvSpPr>
        <p:spPr>
          <a:xfrm>
            <a:off x="72928" y="4340360"/>
            <a:ext cx="4553608" cy="2341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在所有测试模型中，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GitPulse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核心的 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CondGRU+Text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架构取得全指标最优性能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——MSE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最低（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0.0886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最高（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0.70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），同时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DA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67.28%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）和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TA@0.2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81.41%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）表现优异。该架构通过文本特征初始化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隐藏状态的融合方式，实现了文本与时序信息的深度对齐，优于传统特征拼接的融合方案，是适配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GitHub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项目健康度预测任务的最优架构。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60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3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8CFD-A5E7-D915-1CAE-AC94F17E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F07A817E-E016-534F-EB33-989D922B9837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C6A34CE-58D1-B36B-F21A-B15ACCDD8A0C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280C6DB-D935-677E-02BB-52DC195DC9F5}"/>
              </a:ext>
            </a:extLst>
          </p:cNvPr>
          <p:cNvSpPr txBox="1"/>
          <p:nvPr/>
        </p:nvSpPr>
        <p:spPr>
          <a:xfrm>
            <a:off x="4560119" y="198542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以用户为中心的可视化交互界面，通过分层设计与动态反馈，让复杂数据“可读、可探、可交互”。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9A0350E-12CE-FC0E-3790-CA232CF1A978}"/>
              </a:ext>
            </a:extLst>
          </p:cNvPr>
          <p:cNvGrpSpPr/>
          <p:nvPr/>
        </p:nvGrpSpPr>
        <p:grpSpPr>
          <a:xfrm>
            <a:off x="136886" y="1076872"/>
            <a:ext cx="3027922" cy="5385305"/>
            <a:chOff x="7268686" y="800199"/>
            <a:chExt cx="3582007" cy="1806275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7CD836DF-07BC-A508-4142-BB2EF05670E8}"/>
                </a:ext>
              </a:extLst>
            </p:cNvPr>
            <p:cNvSpPr/>
            <p:nvPr/>
          </p:nvSpPr>
          <p:spPr>
            <a:xfrm>
              <a:off x="7268686" y="1037366"/>
              <a:ext cx="3556099" cy="1569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一键搜索与爬取：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用户输入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GitHub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仓库标识（如 </a:t>
              </a:r>
              <a:r>
                <a:rPr kumimoji="0" lang="en-US" altLang="zh-CN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facebook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/react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），系统自动触发全流程数据采集，支持批量导入热门仓库列表（预定义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180+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主流开源项目）；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知识库实时同步：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搜索仓库并完成数据采集后，自动将项目相关文本信息（如项目描述、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内容、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PR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讨论记录等）上传至 </a:t>
              </a:r>
              <a:r>
                <a:rPr kumimoji="0" lang="en-US" altLang="zh-CN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知识库，实现文本数据的即时可检索，为后续自然语言问答交互奠定基础。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9A98EF35-CDFD-1D6E-DC35-BB9CC2BF06D4}"/>
                </a:ext>
              </a:extLst>
            </p:cNvPr>
            <p:cNvSpPr/>
            <p:nvPr/>
          </p:nvSpPr>
          <p:spPr>
            <a:xfrm>
              <a:off x="7294595" y="800199"/>
              <a:ext cx="3556098" cy="1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首页：轻量化项目接入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 descr="图形用户界面, 应用程序, 网站&#10;&#10;AI 生成的内容可能不正确。">
            <a:extLst>
              <a:ext uri="{FF2B5EF4-FFF2-40B4-BE49-F238E27FC236}">
                <a16:creationId xmlns:a16="http://schemas.microsoft.com/office/drawing/2014/main" id="{A1833261-D1DB-202D-8CFC-FC6D5CA1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08" y="1331878"/>
            <a:ext cx="8307189" cy="4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8684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425F5-DC22-7808-E5CB-B16553C87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A34997DB-1341-04E1-5D41-AA1ABD1D4C7F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80916FD-2DDD-5795-ADA3-FB33A7C261B6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3558290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F2D963A-3A33-77B7-0B48-54D491FBF251}"/>
              </a:ext>
            </a:extLst>
          </p:cNvPr>
          <p:cNvGrpSpPr/>
          <p:nvPr/>
        </p:nvGrpSpPr>
        <p:grpSpPr>
          <a:xfrm>
            <a:off x="136886" y="1076871"/>
            <a:ext cx="3584214" cy="5714588"/>
            <a:chOff x="7268686" y="800199"/>
            <a:chExt cx="3582007" cy="1916721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3D30FE91-7F3D-31B6-A830-71907453F395}"/>
                </a:ext>
              </a:extLst>
            </p:cNvPr>
            <p:cNvSpPr/>
            <p:nvPr/>
          </p:nvSpPr>
          <p:spPr>
            <a:xfrm>
              <a:off x="7268686" y="1003288"/>
              <a:ext cx="3556099" cy="1713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分组化指标展示：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个指标按“项目热度”“开发活动”“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健康度”“贡献者生态”四大主题分组，支持折叠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展开与自定义指标排序；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交互式可视化图表：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Recharts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实现动态时序图，支持：</a:t>
              </a: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缩放（拖动选择时间范围）、筛选（勾选特定指标对比）、下钻（点击数据点查看详情，如“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2023-08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活跃度下降：关联 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#1234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未及时响应”）；</a:t>
              </a: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异常值标注（如“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2023-10 Star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数突增：关联 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Release v2.0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发布事件”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数据导出功能：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支持将当前视图数据导出为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CSV/Excel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格式，便于离线分析。</a:t>
              </a: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D9B860BE-FF70-5314-86AA-BD944C6D8E30}"/>
                </a:ext>
              </a:extLst>
            </p:cNvPr>
            <p:cNvSpPr/>
            <p:nvPr/>
          </p:nvSpPr>
          <p:spPr>
            <a:xfrm>
              <a:off x="7294595" y="800199"/>
              <a:ext cx="3556098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时序分析页面：多维度指标监控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D53B583-73DF-0F48-002F-2C9FBBFCBD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8663" y="114369"/>
            <a:ext cx="7980526" cy="35193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49EABD-816B-AC13-0238-5EAE6321C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2648" y="2348157"/>
            <a:ext cx="7772555" cy="42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87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69362-E549-4945-A3AB-F6CD1208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5FF50424-0F24-2D75-0765-5DAEF2C5FD45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7B5199A-F763-A275-8680-EAFC9646F284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3558290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D09912D-706E-9FFD-AE59-3A0CD670FDE5}"/>
              </a:ext>
            </a:extLst>
          </p:cNvPr>
          <p:cNvGrpSpPr/>
          <p:nvPr/>
        </p:nvGrpSpPr>
        <p:grpSpPr>
          <a:xfrm>
            <a:off x="110962" y="1078281"/>
            <a:ext cx="3584214" cy="5837701"/>
            <a:chOff x="7268686" y="800199"/>
            <a:chExt cx="3582007" cy="1958014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386C8778-AD92-93EB-97FF-981F7DFF629C}"/>
                </a:ext>
              </a:extLst>
            </p:cNvPr>
            <p:cNvSpPr/>
            <p:nvPr/>
          </p:nvSpPr>
          <p:spPr>
            <a:xfrm>
              <a:off x="7268686" y="1003288"/>
              <a:ext cx="3556099" cy="1754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对话式交互界面：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仿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ChatGPT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设计，支持连续多轮提问，自动关联上下文（如先问“活跃度趋势”，再问“原因是什么”时无需重复项目名称）；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多源信息整合回答：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回答内容融合量化数据（如“活跃度较上月增长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20%”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）与文本语义（如“主要因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#567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引发的‘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API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设计’讨论吸引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30+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新贡献者”），并标注数据来源（如“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2023-12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指标”“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知识库文档”）；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流式响应与置信度标识：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采用打字机效果实时输出回答，对推测性结论标注置信度（如“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[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置信度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75%]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预测基于历史数据趋势，实际可能受社区活动影响”）。</a:t>
              </a: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F111882E-6B40-D1A2-9FDB-B6EEB7427AA2}"/>
                </a:ext>
              </a:extLst>
            </p:cNvPr>
            <p:cNvSpPr/>
            <p:nvPr/>
          </p:nvSpPr>
          <p:spPr>
            <a:xfrm>
              <a:off x="7294595" y="800199"/>
              <a:ext cx="3556098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问答页面：自然语言交互分析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E7944D9-1A65-C9E9-BD79-541E0012B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96" y="1130300"/>
            <a:ext cx="8336104" cy="44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53221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89897-3112-5574-A919-8DCE3985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C6D840CD-804F-E2D8-A6F6-6955268ED131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E312AB9-2354-F04E-32CD-0086102FCCF8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3558290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B51D21C-C833-BB4A-88DE-3C7CCF5C377A}"/>
              </a:ext>
            </a:extLst>
          </p:cNvPr>
          <p:cNvGrpSpPr/>
          <p:nvPr/>
        </p:nvGrpSpPr>
        <p:grpSpPr>
          <a:xfrm>
            <a:off x="110962" y="1078281"/>
            <a:ext cx="3584214" cy="5099037"/>
            <a:chOff x="7268686" y="800199"/>
            <a:chExt cx="3582007" cy="1710260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71E40D00-C41E-8D43-C1CA-799A9F495897}"/>
                </a:ext>
              </a:extLst>
            </p:cNvPr>
            <p:cNvSpPr/>
            <p:nvPr/>
          </p:nvSpPr>
          <p:spPr>
            <a:xfrm>
              <a:off x="7268686" y="1003288"/>
              <a:ext cx="3556099" cy="150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分类趋势看板：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按月展示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分类占比（如“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2023Q4 Bug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修复类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占比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45%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，同比上升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12%”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），支持切换饼图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堆叠柱状图展示；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关键词动态云图：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直观呈现每月高频议题，字体大小映射关键词出现频次，点击关键词可下钻查看关联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列表（如点击“内存泄漏”显示所有相关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Bug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报告）；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时间粒度筛选：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支持按“月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季度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年”切换分析维度，对比不同周期内的社区关注点变化（如“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年上半年‘功能需求’为主，下半年‘性能优化’占比提升”）。</a:t>
              </a: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869F2E55-D22D-A276-32A9-C2E598B46A54}"/>
                </a:ext>
              </a:extLst>
            </p:cNvPr>
            <p:cNvSpPr/>
            <p:nvPr/>
          </p:nvSpPr>
          <p:spPr>
            <a:xfrm>
              <a:off x="7294595" y="800199"/>
              <a:ext cx="3556098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分析页面：语义深度洞察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 descr="电脑游戏的屏幕&#10;&#10;AI 生成的内容可能不正确。">
            <a:extLst>
              <a:ext uri="{FF2B5EF4-FFF2-40B4-BE49-F238E27FC236}">
                <a16:creationId xmlns:a16="http://schemas.microsoft.com/office/drawing/2014/main" id="{9FC315B7-8428-E134-EC96-DA4F01931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90" y="1449226"/>
            <a:ext cx="8230124" cy="384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43029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EB09FF-C3F6-CE69-FF5D-F44578FFE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B2855A0-8A13-6661-2976-553C00B12933}"/>
              </a:ext>
            </a:extLst>
          </p:cNvPr>
          <p:cNvSpPr txBox="1"/>
          <p:nvPr/>
        </p:nvSpPr>
        <p:spPr>
          <a:xfrm>
            <a:off x="1907705" y="1349063"/>
            <a:ext cx="54006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http://www.www.2ppt.com.com/hangye/</a:t>
            </a:r>
          </a:p>
        </p:txBody>
      </p:sp>
      <p:sp>
        <p:nvSpPr>
          <p:cNvPr id="59" name="TextBox 2">
            <a:extLst>
              <a:ext uri="{FF2B5EF4-FFF2-40B4-BE49-F238E27FC236}">
                <a16:creationId xmlns:a16="http://schemas.microsoft.com/office/drawing/2014/main" id="{1FD35546-AB70-D6BF-8BDB-61148516E08D}"/>
              </a:ext>
            </a:extLst>
          </p:cNvPr>
          <p:cNvSpPr txBox="1"/>
          <p:nvPr/>
        </p:nvSpPr>
        <p:spPr>
          <a:xfrm>
            <a:off x="1907705" y="1349063"/>
            <a:ext cx="540060" cy="1219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200000"/>
              </a:lnSpc>
              <a:defRPr/>
            </a:pPr>
            <a:r>
              <a:rPr lang="zh-CN" altLang="en-US" sz="100" b="0" i="0" u="none" baseline="0">
                <a:solidFill>
                  <a:schemeClr val="bg1"/>
                </a:solidFill>
                <a:latin typeface="微软雅黑"/>
                <a:ea typeface="微软雅黑"/>
                <a:hlinkClick r:id="rId4" tooltip="http://www.1ppt.com/hangye/"/>
              </a:rPr>
              <a:t>行业</a:t>
            </a:r>
            <a:r>
              <a:rPr lang="en-US" sz="100" b="0" i="0" u="none" baseline="0">
                <a:solidFill>
                  <a:schemeClr val="bg1"/>
                </a:solidFill>
                <a:latin typeface="微软雅黑"/>
                <a:ea typeface="微软雅黑"/>
                <a:hlinkClick r:id="rId4" tooltip="http://www.1ppt.com/hangye/"/>
              </a:rPr>
              <a:t>PPT</a:t>
            </a:r>
            <a:r>
              <a:rPr lang="zh-CN" altLang="en-US" sz="100" b="0" i="0" u="none" baseline="0">
                <a:solidFill>
                  <a:schemeClr val="bg1"/>
                </a:solidFill>
                <a:latin typeface="微软雅黑"/>
                <a:ea typeface="微软雅黑"/>
                <a:hlinkClick r:id="rId4" tooltip="http://www.1ppt.com/hangye/"/>
              </a:rPr>
              <a:t>模板</a:t>
            </a:r>
            <a:r>
              <a:rPr lang="en-US" sz="100" b="0" i="0" u="none" baseline="0">
                <a:solidFill>
                  <a:schemeClr val="bg1"/>
                </a:solidFill>
                <a:latin typeface="微软雅黑"/>
                <a:ea typeface="微软雅黑"/>
              </a:rPr>
              <a:t>http://www.www.2ppt.com.com/hangye/</a:t>
            </a:r>
            <a:endParaRPr lang="en-US" sz="1100"/>
          </a:p>
        </p:txBody>
      </p:sp>
      <p:sp>
        <p:nvSpPr>
          <p:cNvPr id="60" name="AutoShape 3">
            <a:extLst>
              <a:ext uri="{FF2B5EF4-FFF2-40B4-BE49-F238E27FC236}">
                <a16:creationId xmlns:a16="http://schemas.microsoft.com/office/drawing/2014/main" id="{6624F26B-52BC-BD73-0458-E045FA01B7F6}"/>
              </a:ext>
            </a:extLst>
          </p:cNvPr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61" name="AutoShape 4">
            <a:extLst>
              <a:ext uri="{FF2B5EF4-FFF2-40B4-BE49-F238E27FC236}">
                <a16:creationId xmlns:a16="http://schemas.microsoft.com/office/drawing/2014/main" id="{E066BB7C-CBFC-62C2-687A-F14CDFC7CB33}"/>
              </a:ext>
            </a:extLst>
          </p:cNvPr>
          <p:cNvSpPr/>
          <p:nvPr/>
        </p:nvSpPr>
        <p:spPr>
          <a:xfrm>
            <a:off x="512929" y="611268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 dirty="0"/>
          </a:p>
        </p:txBody>
      </p:sp>
      <p:grpSp>
        <p:nvGrpSpPr>
          <p:cNvPr id="62" name="Group 5">
            <a:extLst>
              <a:ext uri="{FF2B5EF4-FFF2-40B4-BE49-F238E27FC236}">
                <a16:creationId xmlns:a16="http://schemas.microsoft.com/office/drawing/2014/main" id="{9E923437-60F9-EF1C-7D11-C9B506D3E17B}"/>
              </a:ext>
            </a:extLst>
          </p:cNvPr>
          <p:cNvGrpSpPr/>
          <p:nvPr/>
        </p:nvGrpSpPr>
        <p:grpSpPr>
          <a:xfrm>
            <a:off x="1445192" y="2711057"/>
            <a:ext cx="3570514" cy="1435886"/>
            <a:chOff x="454659" y="997242"/>
            <a:chExt cx="3570514" cy="1435886"/>
          </a:xfrm>
        </p:grpSpPr>
        <p:sp>
          <p:nvSpPr>
            <p:cNvPr id="63" name="TextBox 6">
              <a:extLst>
                <a:ext uri="{FF2B5EF4-FFF2-40B4-BE49-F238E27FC236}">
                  <a16:creationId xmlns:a16="http://schemas.microsoft.com/office/drawing/2014/main" id="{0D68DB0A-3B69-8213-7169-13DCEF2F91BE}"/>
                </a:ext>
              </a:extLst>
            </p:cNvPr>
            <p:cNvSpPr txBox="1"/>
            <p:nvPr/>
          </p:nvSpPr>
          <p:spPr>
            <a:xfrm>
              <a:off x="454659" y="997242"/>
              <a:ext cx="3570514" cy="110799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ctr">
                <a:defRPr/>
              </a:pPr>
              <a:r>
                <a:rPr lang="zh-CN" altLang="en-US" sz="6600" b="0" i="0" u="none" baseline="0" dirty="0">
                  <a:solidFill>
                    <a:srgbClr val="245172"/>
                  </a:solidFill>
                  <a:latin typeface="思源宋体 Heavy"/>
                  <a:ea typeface="思源宋体 Heavy"/>
                </a:rPr>
                <a:t>目</a:t>
              </a:r>
              <a:r>
                <a:rPr lang="ja-JP" altLang="en-US" sz="6600" dirty="0">
                  <a:solidFill>
                    <a:srgbClr val="245172"/>
                  </a:solidFill>
                  <a:latin typeface="思源宋体 Heavy"/>
                  <a:ea typeface="思源宋体 Heavy"/>
                </a:rPr>
                <a:t> </a:t>
              </a:r>
              <a:r>
                <a:rPr lang="zh-CN" altLang="en-US" sz="6600" b="0" i="0" u="none" baseline="0" dirty="0">
                  <a:solidFill>
                    <a:srgbClr val="245172"/>
                  </a:solidFill>
                  <a:latin typeface="思源宋体 Heavy"/>
                  <a:ea typeface="思源宋体 Heavy"/>
                </a:rPr>
                <a:t>录</a:t>
              </a:r>
              <a:endParaRPr lang="en-US" sz="1100" dirty="0"/>
            </a:p>
          </p:txBody>
        </p:sp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156F5506-7489-6946-5255-913F6210E599}"/>
                </a:ext>
              </a:extLst>
            </p:cNvPr>
            <p:cNvSpPr txBox="1"/>
            <p:nvPr/>
          </p:nvSpPr>
          <p:spPr>
            <a:xfrm>
              <a:off x="580931" y="2063796"/>
              <a:ext cx="3317970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dist">
                <a:defRPr/>
              </a:pPr>
              <a:r>
                <a:rPr lang="en-US" sz="1800" b="0" i="0" u="none" baseline="0">
                  <a:solidFill>
                    <a:srgbClr val="245172"/>
                  </a:solidFill>
                  <a:effectLst/>
                  <a:latin typeface="微软雅黑"/>
                  <a:ea typeface="微软雅黑"/>
                </a:rPr>
                <a:t>CONTENTS</a:t>
              </a:r>
              <a:endParaRPr lang="en-US" sz="1100"/>
            </a:p>
          </p:txBody>
        </p:sp>
      </p:grpSp>
      <p:sp>
        <p:nvSpPr>
          <p:cNvPr id="65" name="TextBox 8">
            <a:extLst>
              <a:ext uri="{FF2B5EF4-FFF2-40B4-BE49-F238E27FC236}">
                <a16:creationId xmlns:a16="http://schemas.microsoft.com/office/drawing/2014/main" id="{83072DB0-494D-820C-5DEF-C9E49F7FA125}"/>
              </a:ext>
            </a:extLst>
          </p:cNvPr>
          <p:cNvSpPr txBox="1"/>
          <p:nvPr/>
        </p:nvSpPr>
        <p:spPr>
          <a:xfrm>
            <a:off x="6660717" y="1796895"/>
            <a:ext cx="343535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2800" b="0" i="0" u="none" baseline="0" dirty="0">
                <a:solidFill>
                  <a:srgbClr val="295D83"/>
                </a:solidFill>
                <a:latin typeface="思源宋体 Heavy"/>
                <a:ea typeface="思源宋体 Heavy"/>
              </a:rPr>
              <a:t>项目</a:t>
            </a:r>
            <a:r>
              <a:rPr lang="zh-CN" altLang="en-US" sz="2800" dirty="0">
                <a:solidFill>
                  <a:srgbClr val="295D83"/>
                </a:solidFill>
                <a:latin typeface="思源宋体 Heavy"/>
                <a:ea typeface="思源宋体 Heavy"/>
              </a:rPr>
              <a:t>引入</a:t>
            </a:r>
            <a:endParaRPr lang="en-US" sz="1100" dirty="0"/>
          </a:p>
        </p:txBody>
      </p:sp>
      <p:sp>
        <p:nvSpPr>
          <p:cNvPr id="67" name="TextBox 10">
            <a:extLst>
              <a:ext uri="{FF2B5EF4-FFF2-40B4-BE49-F238E27FC236}">
                <a16:creationId xmlns:a16="http://schemas.microsoft.com/office/drawing/2014/main" id="{79C8AE93-7A2F-5A0F-22F8-1AC8DAFA34E4}"/>
              </a:ext>
            </a:extLst>
          </p:cNvPr>
          <p:cNvSpPr txBox="1"/>
          <p:nvPr/>
        </p:nvSpPr>
        <p:spPr>
          <a:xfrm>
            <a:off x="6660717" y="3085248"/>
            <a:ext cx="343535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295D83"/>
                </a:solidFill>
                <a:latin typeface="思源宋体 Heavy"/>
                <a:ea typeface="思源宋体 Heavy"/>
              </a:rPr>
              <a:t>技术架构</a:t>
            </a:r>
            <a:endParaRPr lang="en-US" altLang="zh-CN" sz="1100" dirty="0"/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A610F778-53BE-97C2-F777-F520DFB0187B}"/>
              </a:ext>
            </a:extLst>
          </p:cNvPr>
          <p:cNvSpPr txBox="1"/>
          <p:nvPr/>
        </p:nvSpPr>
        <p:spPr>
          <a:xfrm>
            <a:off x="6660717" y="4457574"/>
            <a:ext cx="343535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2800" b="0" i="0" u="none" baseline="0" dirty="0">
                <a:solidFill>
                  <a:srgbClr val="295D83"/>
                </a:solidFill>
                <a:latin typeface="思源宋体 Heavy"/>
                <a:ea typeface="思源宋体 Heavy"/>
              </a:rPr>
              <a:t>应用场景与展望</a:t>
            </a:r>
            <a:endParaRPr lang="en-US" sz="1100" dirty="0"/>
          </a:p>
        </p:txBody>
      </p:sp>
      <p:sp>
        <p:nvSpPr>
          <p:cNvPr id="69" name="TextBox 12">
            <a:extLst>
              <a:ext uri="{FF2B5EF4-FFF2-40B4-BE49-F238E27FC236}">
                <a16:creationId xmlns:a16="http://schemas.microsoft.com/office/drawing/2014/main" id="{050E771B-C0E8-CE87-0F62-11E052214ACD}"/>
              </a:ext>
            </a:extLst>
          </p:cNvPr>
          <p:cNvSpPr txBox="1"/>
          <p:nvPr/>
        </p:nvSpPr>
        <p:spPr>
          <a:xfrm>
            <a:off x="6670060" y="2230438"/>
            <a:ext cx="4583279" cy="28142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spcAft>
                <a:spcPct val="0"/>
              </a:spcAft>
              <a:defRPr/>
            </a:pPr>
            <a:r>
              <a:rPr lang="en-US" sz="1100" b="0" i="0" u="none" baseline="0" dirty="0">
                <a:solidFill>
                  <a:srgbClr val="5C819D"/>
                </a:solidFill>
                <a:latin typeface="汉仪青云简"/>
                <a:ea typeface="汉仪青云简"/>
              </a:rPr>
              <a:t>Project introduction</a:t>
            </a:r>
            <a:endParaRPr lang="en-US" sz="1100" dirty="0"/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DFE8CDDE-E32F-423D-F8C0-FD3BAA817888}"/>
              </a:ext>
            </a:extLst>
          </p:cNvPr>
          <p:cNvSpPr txBox="1"/>
          <p:nvPr/>
        </p:nvSpPr>
        <p:spPr>
          <a:xfrm>
            <a:off x="6670059" y="3528118"/>
            <a:ext cx="4583279" cy="2822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spcAft>
                <a:spcPct val="0"/>
              </a:spcAft>
              <a:defRPr/>
            </a:pPr>
            <a:r>
              <a:rPr lang="en-US" sz="1100" b="0" i="0" u="none" baseline="0" dirty="0">
                <a:solidFill>
                  <a:srgbClr val="5C819D"/>
                </a:solidFill>
                <a:latin typeface="汉仪青云简"/>
                <a:ea typeface="汉仪青云简"/>
              </a:rPr>
              <a:t>Technical architecture</a:t>
            </a:r>
            <a:endParaRPr lang="en-US" sz="1100" dirty="0"/>
          </a:p>
        </p:txBody>
      </p:sp>
      <p:sp>
        <p:nvSpPr>
          <p:cNvPr id="72" name="AutoShape 16">
            <a:extLst>
              <a:ext uri="{FF2B5EF4-FFF2-40B4-BE49-F238E27FC236}">
                <a16:creationId xmlns:a16="http://schemas.microsoft.com/office/drawing/2014/main" id="{26B39F74-1C70-8194-E713-016F410F998F}"/>
              </a:ext>
            </a:extLst>
          </p:cNvPr>
          <p:cNvSpPr/>
          <p:nvPr/>
        </p:nvSpPr>
        <p:spPr>
          <a:xfrm>
            <a:off x="5785629" y="1730855"/>
            <a:ext cx="655782" cy="655782"/>
          </a:xfrm>
          <a:prstGeom prst="ellipse">
            <a:avLst/>
          </a:prstGeom>
          <a:solidFill>
            <a:srgbClr val="295D83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73" name="AutoShape 17">
            <a:extLst>
              <a:ext uri="{FF2B5EF4-FFF2-40B4-BE49-F238E27FC236}">
                <a16:creationId xmlns:a16="http://schemas.microsoft.com/office/drawing/2014/main" id="{DAB5C50C-C0D9-1730-2216-B7D4F1654813}"/>
              </a:ext>
            </a:extLst>
          </p:cNvPr>
          <p:cNvSpPr/>
          <p:nvPr/>
        </p:nvSpPr>
        <p:spPr>
          <a:xfrm>
            <a:off x="5785629" y="3065720"/>
            <a:ext cx="655782" cy="655782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74" name="AutoShape 18">
            <a:extLst>
              <a:ext uri="{FF2B5EF4-FFF2-40B4-BE49-F238E27FC236}">
                <a16:creationId xmlns:a16="http://schemas.microsoft.com/office/drawing/2014/main" id="{DAA12126-CB63-9247-F003-FA02D4523BAA}"/>
              </a:ext>
            </a:extLst>
          </p:cNvPr>
          <p:cNvSpPr/>
          <p:nvPr/>
        </p:nvSpPr>
        <p:spPr>
          <a:xfrm>
            <a:off x="5794973" y="4395772"/>
            <a:ext cx="655782" cy="655782"/>
          </a:xfrm>
          <a:prstGeom prst="ellipse">
            <a:avLst/>
          </a:prstGeom>
          <a:solidFill>
            <a:srgbClr val="295D83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76" name="TextBox 20">
            <a:extLst>
              <a:ext uri="{FF2B5EF4-FFF2-40B4-BE49-F238E27FC236}">
                <a16:creationId xmlns:a16="http://schemas.microsoft.com/office/drawing/2014/main" id="{2FBBD9DC-3685-A065-0449-3713F98959DF}"/>
              </a:ext>
            </a:extLst>
          </p:cNvPr>
          <p:cNvSpPr txBox="1"/>
          <p:nvPr/>
        </p:nvSpPr>
        <p:spPr>
          <a:xfrm>
            <a:off x="5776285" y="1818781"/>
            <a:ext cx="674469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400" b="0" i="0" u="none" baseline="0" dirty="0">
                <a:solidFill>
                  <a:schemeClr val="bg1"/>
                </a:solidFill>
                <a:latin typeface="Hero"/>
                <a:ea typeface="Hero"/>
              </a:rPr>
              <a:t>01</a:t>
            </a:r>
            <a:endParaRPr lang="en-US" sz="1100" dirty="0"/>
          </a:p>
        </p:txBody>
      </p:sp>
      <p:sp>
        <p:nvSpPr>
          <p:cNvPr id="77" name="TextBox 21">
            <a:extLst>
              <a:ext uri="{FF2B5EF4-FFF2-40B4-BE49-F238E27FC236}">
                <a16:creationId xmlns:a16="http://schemas.microsoft.com/office/drawing/2014/main" id="{E85215D6-4DB2-6CC4-25BB-C076DAF480BE}"/>
              </a:ext>
            </a:extLst>
          </p:cNvPr>
          <p:cNvSpPr txBox="1"/>
          <p:nvPr/>
        </p:nvSpPr>
        <p:spPr>
          <a:xfrm>
            <a:off x="5776285" y="3162778"/>
            <a:ext cx="674469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400" b="0" i="0" u="none" baseline="0" dirty="0">
                <a:solidFill>
                  <a:schemeClr val="bg1"/>
                </a:solidFill>
                <a:latin typeface="Hero"/>
                <a:ea typeface="Hero"/>
              </a:rPr>
              <a:t>02</a:t>
            </a:r>
            <a:endParaRPr lang="en-US" sz="1100" dirty="0"/>
          </a:p>
        </p:txBody>
      </p:sp>
      <p:sp>
        <p:nvSpPr>
          <p:cNvPr id="78" name="TextBox 22">
            <a:extLst>
              <a:ext uri="{FF2B5EF4-FFF2-40B4-BE49-F238E27FC236}">
                <a16:creationId xmlns:a16="http://schemas.microsoft.com/office/drawing/2014/main" id="{C1381FDA-145C-9248-08FF-9EC4379FA17F}"/>
              </a:ext>
            </a:extLst>
          </p:cNvPr>
          <p:cNvSpPr txBox="1"/>
          <p:nvPr/>
        </p:nvSpPr>
        <p:spPr>
          <a:xfrm>
            <a:off x="5785629" y="4492830"/>
            <a:ext cx="674469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400" b="0" i="0" u="none" baseline="0">
                <a:solidFill>
                  <a:schemeClr val="bg1"/>
                </a:solidFill>
                <a:latin typeface="Hero"/>
                <a:ea typeface="Hero"/>
              </a:rPr>
              <a:t>03</a:t>
            </a:r>
            <a:endParaRPr lang="en-US" sz="1100"/>
          </a:p>
        </p:txBody>
      </p:sp>
      <p:sp>
        <p:nvSpPr>
          <p:cNvPr id="80" name="TextBox 13">
            <a:extLst>
              <a:ext uri="{FF2B5EF4-FFF2-40B4-BE49-F238E27FC236}">
                <a16:creationId xmlns:a16="http://schemas.microsoft.com/office/drawing/2014/main" id="{07DB4814-DBDA-AA6F-9BCD-34107DBDB30E}"/>
              </a:ext>
            </a:extLst>
          </p:cNvPr>
          <p:cNvSpPr txBox="1"/>
          <p:nvPr/>
        </p:nvSpPr>
        <p:spPr>
          <a:xfrm>
            <a:off x="6670059" y="4883349"/>
            <a:ext cx="4583279" cy="2822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spcAft>
                <a:spcPct val="0"/>
              </a:spcAft>
              <a:defRPr/>
            </a:pPr>
            <a:r>
              <a:rPr lang="en-US" sz="1100" b="0" i="0" u="none" baseline="0" dirty="0">
                <a:solidFill>
                  <a:srgbClr val="5C819D"/>
                </a:solidFill>
                <a:latin typeface="汉仪青云简"/>
                <a:ea typeface="汉仪青云简"/>
              </a:rPr>
              <a:t>Application scenarios and prospects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03216080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48075-03D7-6CB1-6EAE-3B9D4F312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7BAB3FFD-EC05-E620-14C8-2D65967DEC5D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51D243C-5B30-C4B0-B0A8-22BA2180D8D0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3558290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8669E66-7A82-6A1A-13A5-844208E442CB}"/>
              </a:ext>
            </a:extLst>
          </p:cNvPr>
          <p:cNvGrpSpPr/>
          <p:nvPr/>
        </p:nvGrpSpPr>
        <p:grpSpPr>
          <a:xfrm>
            <a:off x="-124520" y="1059229"/>
            <a:ext cx="4107028" cy="5118088"/>
            <a:chOff x="7033349" y="793809"/>
            <a:chExt cx="4104499" cy="1716650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A3C6698B-5584-EEA7-EC7D-C7470A571214}"/>
                </a:ext>
              </a:extLst>
            </p:cNvPr>
            <p:cNvSpPr/>
            <p:nvPr/>
          </p:nvSpPr>
          <p:spPr>
            <a:xfrm>
              <a:off x="7268686" y="1003288"/>
              <a:ext cx="3556099" cy="150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分类趋势看板：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按月展示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分类占比（如“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2023Q4 Bug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修复类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占比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45%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，同比上升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12%”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），支持切换饼图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堆叠柱状图展示；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关键词动态云图：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直观呈现每月高频议题，字体大小映射关键词出现频次，点击关键词可下钻查看关联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列表（如点击“内存泄漏”显示所有相关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Bug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报告）；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时间粒度筛选：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支持按“月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季度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年”切换分析维度，对比不同周期内的社区关注点变化（如“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年上半年‘功能需求’为主，下半年‘性能优化’占比提升”）。</a:t>
              </a: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0CA4A0F9-B6A5-D87A-9B6E-8FD182C72BAA}"/>
                </a:ext>
              </a:extLst>
            </p:cNvPr>
            <p:cNvSpPr/>
            <p:nvPr/>
          </p:nvSpPr>
          <p:spPr>
            <a:xfrm>
              <a:off x="7033349" y="793809"/>
              <a:ext cx="4104499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预测分析页面：趋势与归因一体化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9F77DBB-5231-9F53-7949-F5A64D27E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39" y="680682"/>
            <a:ext cx="7598311" cy="40708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50D4AB-8175-F98A-F90B-1B511656B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39" y="2468098"/>
            <a:ext cx="7598311" cy="40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68F99-D357-3BFC-BA52-63B6393B3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102568-C922-F87C-8892-436CAA90DD65}"/>
              </a:ext>
            </a:extLst>
          </p:cNvPr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rgbClr val="295D83"/>
                </a:solidFill>
                <a:latin typeface="思源宋体 Heavy"/>
                <a:ea typeface="思源宋体 Heavy"/>
              </a:rPr>
              <a:t>应用场景与展望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BE500B-5783-21C4-79D5-746F24DBB462}"/>
              </a:ext>
            </a:extLst>
          </p:cNvPr>
          <p:cNvSpPr txBox="1"/>
          <p:nvPr/>
        </p:nvSpPr>
        <p:spPr>
          <a:xfrm>
            <a:off x="2546350" y="2418665"/>
            <a:ext cx="7099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295D83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THREE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沧澜楷体" charset="-122"/>
                <a:ea typeface="沧澜楷体" charset="-122"/>
              </a:rPr>
              <a:t> ——</a:t>
            </a:r>
            <a:endParaRPr lang="zh-CN" altLang="en-US" sz="4400" dirty="0">
              <a:solidFill>
                <a:srgbClr val="295D83"/>
              </a:solidFill>
              <a:latin typeface="沧澜楷体" charset="-122"/>
              <a:ea typeface="沧澜楷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329733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2"/>
          <p:cNvSpPr/>
          <p:nvPr/>
        </p:nvSpPr>
        <p:spPr>
          <a:xfrm>
            <a:off x="315476" y="1752143"/>
            <a:ext cx="3653651" cy="4481761"/>
          </a:xfrm>
          <a:prstGeom prst="roundRect">
            <a:avLst>
              <a:gd name="adj" fmla="val 0"/>
            </a:avLst>
          </a:prstGeom>
          <a:solidFill>
            <a:srgbClr val="967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项目选型与评估</a:t>
            </a:r>
            <a:r>
              <a:rPr lang="zh-CN" altLang="zh-CN" sz="1600" dirty="0"/>
              <a:t>：通过活跃度、贡献者健康度（如总线因子）、</a:t>
            </a:r>
            <a:r>
              <a:rPr lang="en-US" altLang="zh-CN" sz="1600" dirty="0"/>
              <a:t>Issue </a:t>
            </a:r>
            <a:r>
              <a:rPr lang="zh-CN" altLang="zh-CN" sz="1600" dirty="0"/>
              <a:t>响应速度等多维度指标，快速判断开源项目生命力，避免依赖</a:t>
            </a:r>
            <a:r>
              <a:rPr lang="en-US" altLang="zh-CN" sz="1600" dirty="0"/>
              <a:t>“</a:t>
            </a:r>
            <a:r>
              <a:rPr lang="zh-CN" altLang="zh-CN" sz="1600" dirty="0"/>
              <a:t>僵尸项目</a:t>
            </a:r>
            <a:r>
              <a:rPr lang="en-US" altLang="zh-CN" sz="1600" dirty="0"/>
              <a:t>”</a:t>
            </a:r>
            <a:r>
              <a:rPr lang="zh-CN" altLang="zh-CN" sz="1600" dirty="0"/>
              <a:t>；结合趋势预测功能（如</a:t>
            </a:r>
            <a:r>
              <a:rPr lang="en-US" altLang="zh-CN" sz="1600" dirty="0"/>
              <a:t> Star </a:t>
            </a:r>
            <a:r>
              <a:rPr lang="zh-CN" altLang="zh-CN" sz="1600" dirty="0"/>
              <a:t>数增长曲线），预判项目未来发展潜力。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社区运营与优化</a:t>
            </a:r>
            <a:r>
              <a:rPr lang="zh-CN" altLang="zh-CN" sz="1600" dirty="0"/>
              <a:t>：基于</a:t>
            </a:r>
            <a:r>
              <a:rPr lang="en-US" altLang="zh-CN" sz="1600" dirty="0"/>
              <a:t> Issue </a:t>
            </a:r>
            <a:r>
              <a:rPr lang="zh-CN" altLang="zh-CN" sz="1600" dirty="0"/>
              <a:t>语义分类（功能需求</a:t>
            </a:r>
            <a:r>
              <a:rPr lang="en-US" altLang="zh-CN" sz="1600" dirty="0"/>
              <a:t>/Bug </a:t>
            </a:r>
            <a:r>
              <a:rPr lang="zh-CN" altLang="zh-CN" sz="1600" dirty="0"/>
              <a:t>修复</a:t>
            </a:r>
            <a:r>
              <a:rPr lang="en-US" altLang="zh-CN" sz="1600" dirty="0"/>
              <a:t>/</a:t>
            </a:r>
            <a:r>
              <a:rPr lang="zh-CN" altLang="zh-CN" sz="1600" dirty="0"/>
              <a:t>社区咨询）与高频关键词分析，定位开发资源分配优先级（如</a:t>
            </a:r>
            <a:r>
              <a:rPr lang="en-US" altLang="zh-CN" sz="1600" dirty="0"/>
              <a:t>“Bug </a:t>
            </a:r>
            <a:r>
              <a:rPr lang="zh-CN" altLang="zh-CN" sz="1600" dirty="0"/>
              <a:t>类</a:t>
            </a:r>
            <a:r>
              <a:rPr lang="en-US" altLang="zh-CN" sz="1600" dirty="0"/>
              <a:t> Issue </a:t>
            </a:r>
            <a:r>
              <a:rPr lang="zh-CN" altLang="zh-CN" sz="1600" dirty="0"/>
              <a:t>占比过高需加强测试资源</a:t>
            </a:r>
            <a:r>
              <a:rPr lang="en-US" altLang="zh-CN" sz="1600" dirty="0"/>
              <a:t>”</a:t>
            </a:r>
            <a:r>
              <a:rPr lang="zh-CN" altLang="zh-CN" sz="1600" dirty="0"/>
              <a:t>）；</a:t>
            </a:r>
            <a:r>
              <a:rPr lang="en-US" altLang="zh-CN" sz="1600" dirty="0"/>
              <a:t>AI </a:t>
            </a:r>
            <a:r>
              <a:rPr lang="zh-CN" altLang="zh-CN" sz="1600" dirty="0"/>
              <a:t>问答功能（</a:t>
            </a:r>
            <a:r>
              <a:rPr lang="en-US" altLang="zh-CN" sz="1600" dirty="0"/>
              <a:t>RAG </a:t>
            </a:r>
            <a:r>
              <a:rPr lang="zh-CN" altLang="zh-CN" sz="1600" dirty="0"/>
              <a:t>检索</a:t>
            </a:r>
            <a:r>
              <a:rPr lang="en-US" altLang="zh-CN" sz="1600" dirty="0"/>
              <a:t>+LLM </a:t>
            </a:r>
            <a:r>
              <a:rPr lang="zh-CN" altLang="zh-CN" sz="1600" dirty="0"/>
              <a:t>解释）帮助新贡献者快速了解开发流程，降低参与门槛。</a:t>
            </a:r>
          </a:p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4346108" y="1752143"/>
            <a:ext cx="3576717" cy="4481762"/>
          </a:xfrm>
          <a:prstGeom prst="roundRect">
            <a:avLst>
              <a:gd name="adj" fmla="val 0"/>
            </a:avLst>
          </a:prstGeom>
          <a:solidFill>
            <a:srgbClr val="C3A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宏观趋势分析</a:t>
            </a:r>
            <a:r>
              <a:rPr lang="zh-CN" altLang="zh-CN" sz="1600" dirty="0"/>
              <a:t>：批量采集多项目数据，通过时序指标（</a:t>
            </a:r>
            <a:r>
              <a:rPr lang="en-US" altLang="zh-CN" sz="1600" dirty="0" err="1"/>
              <a:t>OpenRank</a:t>
            </a:r>
            <a:r>
              <a:rPr lang="zh-CN" altLang="zh-CN" sz="1600" dirty="0"/>
              <a:t>、活跃度）对比，识别技术领域兴衰趋势（如</a:t>
            </a:r>
            <a:r>
              <a:rPr lang="en-US" altLang="zh-CN" sz="1600" dirty="0"/>
              <a:t>“</a:t>
            </a:r>
            <a:r>
              <a:rPr lang="zh-CN" altLang="zh-CN" sz="1600" dirty="0"/>
              <a:t>低代码工具近</a:t>
            </a:r>
            <a:r>
              <a:rPr lang="en-US" altLang="zh-CN" sz="1600" dirty="0"/>
              <a:t> 3 </a:t>
            </a:r>
            <a:r>
              <a:rPr lang="zh-CN" altLang="zh-CN" sz="1600" dirty="0"/>
              <a:t>年活跃度增长率超</a:t>
            </a:r>
            <a:r>
              <a:rPr lang="en-US" altLang="zh-CN" sz="1600" dirty="0"/>
              <a:t> 200%”</a:t>
            </a:r>
            <a:r>
              <a:rPr lang="zh-CN" altLang="zh-CN" sz="1600" dirty="0"/>
              <a:t>）；结合贡献者网络图谱，分析协作模式与社区演化规律。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项目健康度评估</a:t>
            </a:r>
            <a:r>
              <a:rPr lang="zh-CN" altLang="zh-CN" sz="1600" dirty="0"/>
              <a:t>：基于历史数据与预测模型，生成项目生命周期报告，为开源基金会的资金支持、社区治理提供数据依据（如</a:t>
            </a:r>
            <a:r>
              <a:rPr lang="en-US" altLang="zh-CN" sz="1600" dirty="0"/>
              <a:t>“</a:t>
            </a:r>
            <a:r>
              <a:rPr lang="zh-CN" altLang="zh-CN" sz="1600" dirty="0"/>
              <a:t>某项目贡献者流失率连续</a:t>
            </a:r>
            <a:r>
              <a:rPr lang="en-US" altLang="zh-CN" sz="1600" dirty="0"/>
              <a:t> 6 </a:t>
            </a:r>
            <a:r>
              <a:rPr lang="zh-CN" altLang="zh-CN" sz="1600" dirty="0"/>
              <a:t>个月超</a:t>
            </a:r>
            <a:r>
              <a:rPr lang="en-US" altLang="zh-CN" sz="1600" dirty="0"/>
              <a:t> 15%</a:t>
            </a:r>
            <a:r>
              <a:rPr lang="zh-CN" altLang="zh-CN" sz="1600" dirty="0"/>
              <a:t>，需预警干预</a:t>
            </a:r>
            <a:r>
              <a:rPr lang="en-US" altLang="zh-CN" sz="1600" dirty="0"/>
              <a:t>”</a:t>
            </a:r>
            <a:r>
              <a:rPr lang="zh-CN" altLang="zh-CN" sz="1600" dirty="0"/>
              <a:t>）。</a:t>
            </a:r>
          </a:p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8299807" y="1752143"/>
            <a:ext cx="3576717" cy="4481762"/>
          </a:xfrm>
          <a:prstGeom prst="roundRect">
            <a:avLst>
              <a:gd name="adj" fmla="val 0"/>
            </a:avLst>
          </a:prstGeom>
          <a:solidFill>
            <a:srgbClr val="5C6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供应链风险管理</a:t>
            </a:r>
            <a:r>
              <a:rPr lang="zh-CN" altLang="zh-CN" sz="1600" dirty="0"/>
              <a:t>：监控核心依赖项目的健康指标（如</a:t>
            </a:r>
            <a:r>
              <a:rPr lang="en-US" altLang="zh-CN" sz="1600" dirty="0"/>
              <a:t>“</a:t>
            </a:r>
            <a:r>
              <a:rPr lang="zh-CN" altLang="zh-CN" sz="1600" dirty="0"/>
              <a:t>依赖库近半年</a:t>
            </a:r>
            <a:r>
              <a:rPr lang="en-US" altLang="zh-CN" sz="1600" dirty="0"/>
              <a:t> PR </a:t>
            </a:r>
            <a:r>
              <a:rPr lang="zh-CN" altLang="zh-CN" sz="1600" dirty="0"/>
              <a:t>接受率下降</a:t>
            </a:r>
            <a:r>
              <a:rPr lang="en-US" altLang="zh-CN" sz="1600" dirty="0"/>
              <a:t> 30%”</a:t>
            </a:r>
            <a:r>
              <a:rPr lang="zh-CN" altLang="zh-CN" sz="1600" dirty="0"/>
              <a:t>），结合异常检测功能预警潜在风险（如安全漏洞响应延迟），辅助制定替代方案；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人才与竞品分析</a:t>
            </a:r>
            <a:r>
              <a:rPr lang="zh-CN" altLang="zh-CN" sz="1600" dirty="0"/>
              <a:t>：通过贡献者技能标签与影响力分析，识别潜在技术人才；对比竞品项目的社区活跃度、版本迭代速度，优化自身开源战略（如</a:t>
            </a:r>
            <a:r>
              <a:rPr lang="en-US" altLang="zh-CN" sz="1600" dirty="0"/>
              <a:t>“</a:t>
            </a:r>
            <a:r>
              <a:rPr lang="zh-CN" altLang="zh-CN" sz="1600" dirty="0"/>
              <a:t>竞品项目通过高频小版本发布提升社区参与度</a:t>
            </a:r>
            <a:r>
              <a:rPr lang="en-US" altLang="zh-CN" sz="1600" dirty="0"/>
              <a:t>”</a:t>
            </a:r>
            <a:r>
              <a:rPr lang="zh-CN" altLang="zh-CN" sz="1600" dirty="0"/>
              <a:t>）。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AF91F3-123D-D70D-918B-070306BA9484}"/>
              </a:ext>
            </a:extLst>
          </p:cNvPr>
          <p:cNvSpPr txBox="1"/>
          <p:nvPr/>
        </p:nvSpPr>
        <p:spPr>
          <a:xfrm>
            <a:off x="792823" y="1291101"/>
            <a:ext cx="248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 b="1" dirty="0">
                <a:solidFill>
                  <a:srgbClr val="96774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开发者与项目维护者</a:t>
            </a:r>
            <a:endParaRPr lang="zh-CN" altLang="en-US" sz="2000" dirty="0">
              <a:solidFill>
                <a:srgbClr val="967744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326E4C-F557-1C8F-F393-D3FD22433468}"/>
              </a:ext>
            </a:extLst>
          </p:cNvPr>
          <p:cNvSpPr txBox="1"/>
          <p:nvPr/>
        </p:nvSpPr>
        <p:spPr>
          <a:xfrm>
            <a:off x="4810890" y="1255641"/>
            <a:ext cx="248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3A475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开源生态研究者</a:t>
            </a:r>
            <a:endParaRPr lang="zh-CN" altLang="en-US" sz="2000" dirty="0">
              <a:solidFill>
                <a:srgbClr val="C3A47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FC74C8-E189-F383-5281-D230A7257645}"/>
              </a:ext>
            </a:extLst>
          </p:cNvPr>
          <p:cNvSpPr txBox="1"/>
          <p:nvPr/>
        </p:nvSpPr>
        <p:spPr>
          <a:xfrm>
            <a:off x="8847419" y="1291101"/>
            <a:ext cx="248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5C6368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企业与技术团队</a:t>
            </a:r>
            <a:endParaRPr lang="zh-CN" altLang="en-US" sz="2000" dirty="0">
              <a:solidFill>
                <a:srgbClr val="5C6368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D84C87-9DE2-F0F7-3C1B-4708E9D4655E}"/>
              </a:ext>
            </a:extLst>
          </p:cNvPr>
          <p:cNvSpPr txBox="1"/>
          <p:nvPr/>
        </p:nvSpPr>
        <p:spPr>
          <a:xfrm>
            <a:off x="461077" y="709866"/>
            <a:ext cx="11269843" cy="395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kern="10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聚焦开源生态数据价值挖掘，面向开发者、研究者、企业三类核心用户，提供差异化解决方案：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B4FD1C-8322-AF3A-ABDC-3E945D01684E}"/>
              </a:ext>
            </a:extLst>
          </p:cNvPr>
          <p:cNvSpPr txBox="1"/>
          <p:nvPr/>
        </p:nvSpPr>
        <p:spPr>
          <a:xfrm>
            <a:off x="238539" y="153212"/>
            <a:ext cx="6096912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核心应用场景</a:t>
            </a:r>
            <a:r>
              <a:rPr lang="zh-CN" altLang="en-US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solidFill>
                <a:srgbClr val="295D83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or 3"/>
          <p:cNvCxnSpPr/>
          <p:nvPr/>
        </p:nvCxnSpPr>
        <p:spPr>
          <a:xfrm flipV="1">
            <a:off x="669925" y="4112857"/>
            <a:ext cx="926281" cy="1369962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4" name="Connector 4"/>
          <p:cNvCxnSpPr/>
          <p:nvPr/>
        </p:nvCxnSpPr>
        <p:spPr>
          <a:xfrm>
            <a:off x="1596206" y="4112857"/>
            <a:ext cx="2693219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5" name="Connector 5"/>
          <p:cNvCxnSpPr/>
          <p:nvPr/>
        </p:nvCxnSpPr>
        <p:spPr>
          <a:xfrm flipV="1">
            <a:off x="4289425" y="2742894"/>
            <a:ext cx="926281" cy="1369962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6" name="Connector 6"/>
          <p:cNvCxnSpPr/>
          <p:nvPr/>
        </p:nvCxnSpPr>
        <p:spPr>
          <a:xfrm>
            <a:off x="5215706" y="2742894"/>
            <a:ext cx="2693219" cy="0"/>
          </a:xfrm>
          <a:prstGeom prst="line">
            <a:avLst/>
          </a:prstGeom>
          <a:ln w="9525">
            <a:solidFill>
              <a:schemeClr val="accent2"/>
            </a:solidFill>
          </a:ln>
        </p:spPr>
      </p:cxnSp>
      <p:cxnSp>
        <p:nvCxnSpPr>
          <p:cNvPr id="7" name="Connector 7"/>
          <p:cNvCxnSpPr/>
          <p:nvPr/>
        </p:nvCxnSpPr>
        <p:spPr>
          <a:xfrm flipV="1">
            <a:off x="7908925" y="1372932"/>
            <a:ext cx="926281" cy="1369962"/>
          </a:xfrm>
          <a:prstGeom prst="line">
            <a:avLst/>
          </a:prstGeom>
          <a:ln w="9525">
            <a:solidFill>
              <a:schemeClr val="accent2"/>
            </a:solidFill>
          </a:ln>
        </p:spPr>
      </p:cxnSp>
      <p:cxnSp>
        <p:nvCxnSpPr>
          <p:cNvPr id="8" name="Connector 8"/>
          <p:cNvCxnSpPr/>
          <p:nvPr/>
        </p:nvCxnSpPr>
        <p:spPr>
          <a:xfrm>
            <a:off x="8835206" y="1372932"/>
            <a:ext cx="2693219" cy="0"/>
          </a:xfrm>
          <a:prstGeom prst="line">
            <a:avLst/>
          </a:prstGeom>
          <a:ln w="9525">
            <a:solidFill>
              <a:schemeClr val="accent3"/>
            </a:solidFill>
          </a:ln>
        </p:spPr>
      </p:cxnSp>
      <p:sp>
        <p:nvSpPr>
          <p:cNvPr id="9" name="AutoShape 9"/>
          <p:cNvSpPr/>
          <p:nvPr/>
        </p:nvSpPr>
        <p:spPr>
          <a:xfrm>
            <a:off x="1494607" y="4011257"/>
            <a:ext cx="203198" cy="2031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5114107" y="2641294"/>
            <a:ext cx="203198" cy="2031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1" name="AutoShape 11"/>
          <p:cNvSpPr/>
          <p:nvPr/>
        </p:nvSpPr>
        <p:spPr>
          <a:xfrm>
            <a:off x="8733607" y="1271332"/>
            <a:ext cx="203198" cy="2031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782294" y="3636675"/>
            <a:ext cx="527710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>
                <a:solidFill>
                  <a:srgbClr val="245172"/>
                </a:solidFill>
                <a:latin typeface="思源宋体 Heavy"/>
                <a:ea typeface="思源宋体 Heavy"/>
              </a:rPr>
              <a:t>01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5401794" y="2266712"/>
            <a:ext cx="527709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>
                <a:solidFill>
                  <a:srgbClr val="245172"/>
                </a:solidFill>
                <a:latin typeface="思源宋体 Heavy"/>
                <a:ea typeface="思源宋体 Heavy"/>
              </a:rPr>
              <a:t>02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9021294" y="883631"/>
            <a:ext cx="527709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>
                <a:solidFill>
                  <a:srgbClr val="245172"/>
                </a:solidFill>
                <a:latin typeface="思源宋体 Heavy"/>
                <a:ea typeface="思源宋体 Heavy"/>
              </a:rPr>
              <a:t>03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1370372" y="4604750"/>
            <a:ext cx="3382193" cy="16741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扩展数据源至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GitLab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、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Bitbucket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等平台，支持自定义指标配置；增强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AI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多模型兼容性（如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GPT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、本地模型），提升多语言问答能力；优化可视化交互，支持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3D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贡献者协作网络与自定义仪表板。</a:t>
            </a:r>
            <a:endParaRPr lang="en-US" sz="1100" dirty="0"/>
          </a:p>
        </p:txBody>
      </p:sp>
      <p:sp>
        <p:nvSpPr>
          <p:cNvPr id="16" name="TextBox 16"/>
          <p:cNvSpPr txBox="1"/>
          <p:nvPr/>
        </p:nvSpPr>
        <p:spPr>
          <a:xfrm>
            <a:off x="1882723" y="4303969"/>
            <a:ext cx="2357489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lvl="0"/>
            <a:r>
              <a:rPr lang="zh-CN" altLang="zh-CN" b="1" dirty="0"/>
              <a:t>短期优化</a:t>
            </a:r>
            <a:r>
              <a:rPr lang="zh-CN" altLang="en-US" b="1" dirty="0"/>
              <a:t>（</a:t>
            </a:r>
            <a:r>
              <a:rPr lang="en-US" altLang="zh-CN" b="1" dirty="0"/>
              <a:t>1-2</a:t>
            </a:r>
            <a:r>
              <a:rPr lang="zh-CN" altLang="en-US" b="1" dirty="0"/>
              <a:t>个月）</a:t>
            </a:r>
            <a:endParaRPr lang="zh-CN" altLang="zh-CN" dirty="0"/>
          </a:p>
        </p:txBody>
      </p:sp>
      <p:sp>
        <p:nvSpPr>
          <p:cNvPr id="17" name="TextBox 17"/>
          <p:cNvSpPr txBox="1"/>
          <p:nvPr/>
        </p:nvSpPr>
        <p:spPr>
          <a:xfrm>
            <a:off x="5114107" y="3191097"/>
            <a:ext cx="2794818" cy="19973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引入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LSTM/Transformer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时序模型，结合事件驱动预测（如版本发布、安全漏洞）提升指标预测精度；构建项目知识图谱（依赖关系、技术栈关联），实现相似项目推荐与贡献者技能匹配。</a:t>
            </a:r>
            <a:endParaRPr lang="en-US" sz="1100" dirty="0"/>
          </a:p>
        </p:txBody>
      </p:sp>
      <p:sp>
        <p:nvSpPr>
          <p:cNvPr id="18" name="TextBox 18"/>
          <p:cNvSpPr txBox="1"/>
          <p:nvPr/>
        </p:nvSpPr>
        <p:spPr>
          <a:xfrm>
            <a:off x="5114107" y="2897223"/>
            <a:ext cx="2794818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lvl="0"/>
            <a:r>
              <a:rPr lang="zh-CN" altLang="zh-CN" b="1" dirty="0"/>
              <a:t>中期升级（</a:t>
            </a:r>
            <a:r>
              <a:rPr lang="en-US" altLang="zh-CN" b="1" dirty="0"/>
              <a:t>3-4 </a:t>
            </a:r>
            <a:r>
              <a:rPr lang="zh-CN" altLang="zh-CN" b="1" dirty="0"/>
              <a:t>个月）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19" name="TextBox 19"/>
          <p:cNvSpPr txBox="1"/>
          <p:nvPr/>
        </p:nvSpPr>
        <p:spPr>
          <a:xfrm>
            <a:off x="8728844" y="1882295"/>
            <a:ext cx="2794818" cy="23205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推进平台化与智能化，提供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SaaS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服务与开放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API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，支持第三方工具集成；实现自动化健康度报告生成与预测性维护建议（如“自动生成季度项目优化报告，聚焦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Issue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响应效率改进”），构建开源数据共享与协作分析社区。</a:t>
            </a:r>
            <a:endParaRPr lang="en-US" sz="1100" dirty="0"/>
          </a:p>
        </p:txBody>
      </p:sp>
      <p:sp>
        <p:nvSpPr>
          <p:cNvPr id="20" name="TextBox 20"/>
          <p:cNvSpPr txBox="1"/>
          <p:nvPr/>
        </p:nvSpPr>
        <p:spPr>
          <a:xfrm>
            <a:off x="8728844" y="1588421"/>
            <a:ext cx="279481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长期愿景（</a:t>
            </a:r>
            <a:r>
              <a:rPr lang="en-US" altLang="zh-CN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5-6</a:t>
            </a:r>
            <a:r>
              <a:rPr lang="zh-CN" altLang="en-US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个月）</a:t>
            </a:r>
            <a:endParaRPr 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F84508-1EB6-121E-3761-07A2305EFC11}"/>
              </a:ext>
            </a:extLst>
          </p:cNvPr>
          <p:cNvSpPr txBox="1"/>
          <p:nvPr/>
        </p:nvSpPr>
        <p:spPr>
          <a:xfrm>
            <a:off x="381000" y="381000"/>
            <a:ext cx="1524000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技术展望</a:t>
            </a:r>
            <a:endParaRPr lang="zh-CN" altLang="zh-CN" sz="2400" kern="100" dirty="0">
              <a:solidFill>
                <a:srgbClr val="295D83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0042" y="2197864"/>
            <a:ext cx="3069169" cy="2184673"/>
            <a:chOff x="860272" y="2745409"/>
            <a:chExt cx="3069169" cy="2184673"/>
          </a:xfrm>
        </p:grpSpPr>
        <p:sp>
          <p:nvSpPr>
            <p:cNvPr id="5" name="Rectangle 4"/>
            <p:cNvSpPr/>
            <p:nvPr/>
          </p:nvSpPr>
          <p:spPr>
            <a:xfrm>
              <a:off x="860272" y="3397931"/>
              <a:ext cx="3040143" cy="1532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通过“量化指标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+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语义分析”双维度画像，让项目健康度、社区协作模式等隐性信息显性化，促进开源项目的可持续发展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272" y="2745409"/>
              <a:ext cx="3069169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01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提升开源生态透明度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235999" y="2023994"/>
            <a:ext cx="0" cy="301897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09713" y="2023994"/>
            <a:ext cx="0" cy="301897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/>
        </p:nvSpPr>
        <p:spPr>
          <a:xfrm>
            <a:off x="4540992" y="671227"/>
            <a:ext cx="3022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67744">
                        <a:lumMod val="80000"/>
                        <a:lumOff val="20000"/>
                      </a:srgbClr>
                    </a:gs>
                    <a:gs pos="100000">
                      <a:srgbClr val="967744"/>
                    </a:gs>
                  </a:gsLst>
                  <a:lin ang="5400000" scaled="0"/>
                </a:gradFill>
                <a:effectLst/>
                <a:uLnTx/>
                <a:uFillTx/>
                <a:cs typeface="+mn-ea"/>
                <a:sym typeface="+mn-lt"/>
              </a:rPr>
              <a:t>生态价值与社会意义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02785" y="2205548"/>
            <a:ext cx="3040143" cy="2176989"/>
            <a:chOff x="4663015" y="2753093"/>
            <a:chExt cx="3040143" cy="2176989"/>
          </a:xfrm>
        </p:grpSpPr>
        <p:sp>
          <p:nvSpPr>
            <p:cNvPr id="16" name="Rectangle 4"/>
            <p:cNvSpPr/>
            <p:nvPr/>
          </p:nvSpPr>
          <p:spPr>
            <a:xfrm>
              <a:off x="4663015" y="3397931"/>
              <a:ext cx="3040143" cy="1532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自然语言问答、交互式可视化等设计，使非技术人员也能高效利用开源数据，推动“数据驱动决策”在开源社区普及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Rectangle 7"/>
            <p:cNvSpPr/>
            <p:nvPr/>
          </p:nvSpPr>
          <p:spPr>
            <a:xfrm>
              <a:off x="4777166" y="2753093"/>
              <a:ext cx="2637665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02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降低数据分析门槛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376499" y="2197864"/>
            <a:ext cx="3040143" cy="2554005"/>
            <a:chOff x="8436729" y="2745409"/>
            <a:chExt cx="3040143" cy="2554005"/>
          </a:xfrm>
        </p:grpSpPr>
        <p:sp>
          <p:nvSpPr>
            <p:cNvPr id="18" name="Rectangle 4"/>
            <p:cNvSpPr/>
            <p:nvPr/>
          </p:nvSpPr>
          <p:spPr>
            <a:xfrm>
              <a:off x="8436729" y="3397931"/>
              <a:ext cx="3040143" cy="1901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作为开源工具链的创新实践，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DataPulse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探索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LLM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与时序分析的融合路径，为同类工具开发提供可复用的技术范式，助力开源生态的智能化升级。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Rectangle 7"/>
            <p:cNvSpPr/>
            <p:nvPr/>
          </p:nvSpPr>
          <p:spPr>
            <a:xfrm>
              <a:off x="8436729" y="2745409"/>
              <a:ext cx="2637665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03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赋能开源生态创新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1DAA734-7137-13F1-99FC-A4066770FD6F}"/>
              </a:ext>
            </a:extLst>
          </p:cNvPr>
          <p:cNvSpPr txBox="1"/>
          <p:nvPr/>
        </p:nvSpPr>
        <p:spPr>
          <a:xfrm>
            <a:off x="1794348" y="5475296"/>
            <a:ext cx="8482839" cy="711477"/>
          </a:xfrm>
          <a:prstGeom prst="rect">
            <a:avLst/>
          </a:prstGeom>
          <a:ln>
            <a:solidFill>
              <a:srgbClr val="D2B08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通过精准定位用户需求与技术演进规划，</a:t>
            </a:r>
            <a:r>
              <a:rPr lang="en-US" altLang="zh-CN" kern="10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致力于成为连接开源数据、开发者与社区的核心枢纽，为开源生态的繁荣与可持续发展提供智能化支撑。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222508"/>
            <a:ext cx="7807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感谢观看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379C1E-EBDF-3CC9-15F1-2570028CECF9}"/>
              </a:ext>
            </a:extLst>
          </p:cNvPr>
          <p:cNvSpPr txBox="1"/>
          <p:nvPr/>
        </p:nvSpPr>
        <p:spPr>
          <a:xfrm>
            <a:off x="2997200" y="354594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295D83"/>
                </a:solidFill>
              </a:rPr>
              <a:t>Thanks for watching</a:t>
            </a:r>
            <a:endParaRPr lang="zh-CN" altLang="en-US" sz="2400" dirty="0">
              <a:solidFill>
                <a:srgbClr val="295D83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rgbClr val="295D83"/>
                </a:solidFill>
                <a:latin typeface="思源宋体 Heavy"/>
                <a:ea typeface="思源宋体 Heavy"/>
              </a:rPr>
              <a:t>项目引入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28950" y="2425015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295D83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沧澜楷体" charset="-122"/>
                <a:ea typeface="沧澜楷体" charset="-122"/>
              </a:rPr>
              <a:t>ONE ——</a:t>
            </a:r>
            <a:endParaRPr lang="zh-CN" altLang="en-US" sz="4400" dirty="0">
              <a:solidFill>
                <a:srgbClr val="295D83"/>
              </a:solidFill>
              <a:latin typeface="沧澜楷体" charset="-122"/>
              <a:ea typeface="沧澜楷体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4820753" cy="6858000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6A0143-BC63-41D7-CE4C-B30672F1D9F3}"/>
              </a:ext>
            </a:extLst>
          </p:cNvPr>
          <p:cNvSpPr txBox="1"/>
          <p:nvPr/>
        </p:nvSpPr>
        <p:spPr>
          <a:xfrm>
            <a:off x="5256433" y="1056760"/>
            <a:ext cx="63679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随着全球开源生态的爆发式增长，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GitHub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作为核心代码托管平台已承载数百万开源项目，每日产生海量动态数据（如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 Issue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讨论、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PR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流转、代码提交、社区互动等）。</a:t>
            </a:r>
            <a:endParaRPr lang="en-US" altLang="zh-CN" sz="2800" dirty="0">
              <a:latin typeface="沧澜楷体"/>
              <a:ea typeface="华文楷体" panose="02010600040101010101" pitchFamily="2" charset="-122"/>
            </a:endParaRPr>
          </a:p>
          <a:p>
            <a:endParaRPr lang="en-US" altLang="zh-CN" sz="2800" dirty="0">
              <a:latin typeface="沧澜楷体"/>
              <a:ea typeface="华文楷体" panose="02010600040101010101" pitchFamily="2" charset="-122"/>
            </a:endParaRPr>
          </a:p>
          <a:p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这些数据蕴含着项目健康度、社区活跃度、开发者协作模式、项目本身性质以及用途等关键信息，是评估开源项目生命力、指导社区运营的核心依据</a:t>
            </a:r>
            <a:endParaRPr lang="zh-CN" altLang="en-US" sz="2800" dirty="0">
              <a:latin typeface="沧澜楷体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00F5-3302-41C7-3CA2-625FE82B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F422219-C9CF-D1F5-E272-0EB25B3D5EF8}"/>
              </a:ext>
            </a:extLst>
          </p:cNvPr>
          <p:cNvSpPr/>
          <p:nvPr/>
        </p:nvSpPr>
        <p:spPr>
          <a:xfrm>
            <a:off x="1394870" y="867365"/>
            <a:ext cx="9123468" cy="176400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BBCD72-2BE1-FD72-1407-B16943D54DA9}"/>
              </a:ext>
            </a:extLst>
          </p:cNvPr>
          <p:cNvSpPr/>
          <p:nvPr/>
        </p:nvSpPr>
        <p:spPr>
          <a:xfrm>
            <a:off x="1394870" y="2749129"/>
            <a:ext cx="9123468" cy="176400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F70905-F1FB-0AAB-70E6-E19DCDFE8D53}"/>
              </a:ext>
            </a:extLst>
          </p:cNvPr>
          <p:cNvSpPr/>
          <p:nvPr/>
        </p:nvSpPr>
        <p:spPr>
          <a:xfrm>
            <a:off x="1394870" y="4611990"/>
            <a:ext cx="9123468" cy="176400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CB0116E-FA87-3D9B-CDF1-4C6312CEF458}"/>
              </a:ext>
            </a:extLst>
          </p:cNvPr>
          <p:cNvSpPr/>
          <p:nvPr/>
        </p:nvSpPr>
        <p:spPr>
          <a:xfrm>
            <a:off x="805002" y="1113542"/>
            <a:ext cx="1213756" cy="1213756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688712-4101-9302-9FA7-04B40D2554E7}"/>
              </a:ext>
            </a:extLst>
          </p:cNvPr>
          <p:cNvGrpSpPr/>
          <p:nvPr/>
        </p:nvGrpSpPr>
        <p:grpSpPr>
          <a:xfrm>
            <a:off x="2296059" y="1051176"/>
            <a:ext cx="8222279" cy="1419118"/>
            <a:chOff x="2605071" y="1008860"/>
            <a:chExt cx="7781292" cy="128782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F66FF1-F09E-D0D2-7186-05D2D990F935}"/>
                </a:ext>
              </a:extLst>
            </p:cNvPr>
            <p:cNvSpPr txBox="1"/>
            <p:nvPr/>
          </p:nvSpPr>
          <p:spPr>
            <a:xfrm>
              <a:off x="2605071" y="1367658"/>
              <a:ext cx="7781292" cy="9290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以 </a:t>
              </a:r>
              <a:r>
                <a:rPr lang="en-US" altLang="zh-CN" sz="1400" kern="100" dirty="0" err="1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OpenDigger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为例，其核心能力聚焦于 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GitHub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事件的时序统计（如活跃度、贡献者数量、响应速度等量化指标），但未能覆盖 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Issue/PR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的文本内容、标签（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Label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）、评论情感等语义信息，导致无法深入分析项目问题类型（如功能需求、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Bug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修复）、社区讨论焦点等关键维度。</a:t>
              </a:r>
              <a:endParaRPr lang="zh-CN" altLang="en-US" sz="10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沧澜楷体"/>
                <a:cs typeface="阿里巴巴普惠体 R" panose="00020600040101010101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E8A2417-0C19-0795-C225-8ED8270A22C0}"/>
                </a:ext>
              </a:extLst>
            </p:cNvPr>
            <p:cNvSpPr txBox="1"/>
            <p:nvPr/>
          </p:nvSpPr>
          <p:spPr>
            <a:xfrm>
              <a:off x="2605071" y="1008860"/>
              <a:ext cx="2209800" cy="335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kern="1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数据维度单一：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E6BEF08F-A917-DCB2-24C3-981D2690B609}"/>
              </a:ext>
            </a:extLst>
          </p:cNvPr>
          <p:cNvSpPr/>
          <p:nvPr/>
        </p:nvSpPr>
        <p:spPr>
          <a:xfrm>
            <a:off x="805002" y="3037698"/>
            <a:ext cx="1213756" cy="1213756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prstClr val="white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2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BF57A3-2B52-4000-28C5-92FAC7076BDB}"/>
              </a:ext>
            </a:extLst>
          </p:cNvPr>
          <p:cNvGrpSpPr/>
          <p:nvPr/>
        </p:nvGrpSpPr>
        <p:grpSpPr>
          <a:xfrm>
            <a:off x="2364716" y="2890237"/>
            <a:ext cx="7907227" cy="1445162"/>
            <a:chOff x="2535183" y="2825717"/>
            <a:chExt cx="4205303" cy="110042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A8B8B21-48D8-882E-C53D-4392B6CDF1DE}"/>
                </a:ext>
              </a:extLst>
            </p:cNvPr>
            <p:cNvSpPr txBox="1"/>
            <p:nvPr/>
          </p:nvSpPr>
          <p:spPr>
            <a:xfrm>
              <a:off x="2535183" y="3146609"/>
              <a:ext cx="4205303" cy="779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传统工具多停留在静态指标展示（如 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Star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数、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Fork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量），缺乏对趋势变化的归因解释和队项目的全面评估与</a:t>
              </a:r>
              <a:r>
                <a:rPr lang="zh-CN" altLang="en-US" sz="1400" kern="1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理解，无法自动将这些时序数据转化为自然语言分析文本，导致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新人用户难以配置乃至使用，且数据分散在 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GitHub API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、第三方统计平台等多个来源，难以形成统一分析视图。</a:t>
              </a:r>
              <a:endParaRPr lang="zh-CN" altLang="en-US" sz="10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沧澜楷体"/>
                <a:cs typeface="阿里巴巴普惠体 R" panose="00020600040101010101" pitchFamily="18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FF93C17-F90F-DC0F-EB7E-6DAD29A16616}"/>
                </a:ext>
              </a:extLst>
            </p:cNvPr>
            <p:cNvSpPr txBox="1"/>
            <p:nvPr/>
          </p:nvSpPr>
          <p:spPr>
            <a:xfrm>
              <a:off x="2535183" y="2825717"/>
              <a:ext cx="2209800" cy="281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分析深度不足：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5496D2F1-641C-FD8A-B371-3B5465C335B9}"/>
              </a:ext>
            </a:extLst>
          </p:cNvPr>
          <p:cNvSpPr/>
          <p:nvPr/>
        </p:nvSpPr>
        <p:spPr>
          <a:xfrm>
            <a:off x="805002" y="4919934"/>
            <a:ext cx="1213756" cy="1213756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prstClr val="white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01729FE-00B2-CD4E-1003-BC9809471F91}"/>
              </a:ext>
            </a:extLst>
          </p:cNvPr>
          <p:cNvGrpSpPr/>
          <p:nvPr/>
        </p:nvGrpSpPr>
        <p:grpSpPr>
          <a:xfrm>
            <a:off x="2355695" y="4797837"/>
            <a:ext cx="7710111" cy="1436049"/>
            <a:chOff x="2528476" y="4249682"/>
            <a:chExt cx="4205303" cy="143604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E9834EB-C30D-0887-463B-FD170CFE50B1}"/>
                </a:ext>
              </a:extLst>
            </p:cNvPr>
            <p:cNvSpPr txBox="1"/>
            <p:nvPr/>
          </p:nvSpPr>
          <p:spPr>
            <a:xfrm>
              <a:off x="2528476" y="4661989"/>
              <a:ext cx="4205303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单个项目的使用文档多为技术化描述，多且杂且分散。且缺乏直观的交互指引，新人用户难以快速掌握具体用法、参数配置及常见问题解决方案，亟需搭建自然语言问答交互能力，让用户通过日常提问即可获取针对性的使用指导。</a:t>
              </a:r>
              <a:endParaRPr lang="zh-CN" altLang="en-US" sz="10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沧澜楷体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98897B7-9C6F-47EA-C6CC-3E1685592CBA}"/>
                </a:ext>
              </a:extLst>
            </p:cNvPr>
            <p:cNvSpPr txBox="1"/>
            <p:nvPr/>
          </p:nvSpPr>
          <p:spPr>
            <a:xfrm>
              <a:off x="2528476" y="4249682"/>
              <a:ext cx="2209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交互体验门槛高：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F762E44-637A-C82F-2408-E40640D89E5E}"/>
              </a:ext>
            </a:extLst>
          </p:cNvPr>
          <p:cNvSpPr txBox="1"/>
          <p:nvPr/>
        </p:nvSpPr>
        <p:spPr>
          <a:xfrm>
            <a:off x="-501925" y="244629"/>
            <a:ext cx="7943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0" i="0" dirty="0">
                <a:solidFill>
                  <a:srgbClr val="BE9D78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然而，当前开源项目分析工具仍面临显著瓶颈：</a:t>
            </a:r>
          </a:p>
        </p:txBody>
      </p:sp>
    </p:spTree>
    <p:extLst>
      <p:ext uri="{BB962C8B-B14F-4D97-AF65-F5344CB8AC3E}">
        <p14:creationId xmlns:p14="http://schemas.microsoft.com/office/powerpoint/2010/main" val="27418390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9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6336F-3F3D-0041-75D3-359073CBC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9EBCDF7-6193-2C88-9642-EBCEE9C89742}"/>
              </a:ext>
            </a:extLst>
          </p:cNvPr>
          <p:cNvSpPr/>
          <p:nvPr/>
        </p:nvSpPr>
        <p:spPr>
          <a:xfrm>
            <a:off x="0" y="-28230"/>
            <a:ext cx="12192000" cy="1281255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89CC5D-18E2-7DE9-8F7D-F318FB9C5C1E}"/>
              </a:ext>
            </a:extLst>
          </p:cNvPr>
          <p:cNvSpPr txBox="1"/>
          <p:nvPr/>
        </p:nvSpPr>
        <p:spPr>
          <a:xfrm>
            <a:off x="823143" y="186814"/>
            <a:ext cx="10368437" cy="88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近年来，大语言模型（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LLM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）与检索增强生成（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RAG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）技术的成熟为突破上述瓶颈提供了技术支撑。结合大赛指定的开源工具 </a:t>
            </a:r>
            <a:r>
              <a:rPr lang="en-US" altLang="zh-CN" kern="100" dirty="0" err="1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lang="en-US" altLang="zh-CN" kern="100" dirty="0" err="1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MaxKB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，可实现数据能力与 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AI 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交互能力的深度融合：</a:t>
            </a:r>
            <a:endParaRPr lang="en-US" altLang="zh-CN" kern="10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476F34-8F90-472B-F5E2-B1B2D7768D50}"/>
              </a:ext>
            </a:extLst>
          </p:cNvPr>
          <p:cNvSpPr txBox="1"/>
          <p:nvPr/>
        </p:nvSpPr>
        <p:spPr>
          <a:xfrm>
            <a:off x="1185359" y="1803779"/>
            <a:ext cx="105266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OpenDigger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 + GitHub API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的时序数据基础：</a:t>
            </a:r>
            <a:endParaRPr lang="en-US" altLang="zh-CN" sz="1600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其通过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“事件流采集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增量聚合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时序建模”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的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pipeline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，能稳定输出按月粒度的项目量化指标（如 </a:t>
            </a:r>
            <a:r>
              <a:rPr lang="en-US" altLang="zh-CN" sz="16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OpenRank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、贡献者）增长曲线，本项目具体统计的是月份数据，从项目创建时间开始，到当下时间结束，为趋势分析提供结构化数据底座。例如，其按“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repo+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时间粒度”构建的宽表模型，支持对活跃度、响应速度等指标进行历史回溯与横向对比。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GitHub API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则作为数据补充来源，负责获取 </a:t>
            </a:r>
            <a:r>
              <a:rPr lang="en-US" altLang="zh-CN" sz="16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OpenDigger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难以覆盖的非结构化文本数据（如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Issue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详情、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PR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讨论内容、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Commit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备注、仓库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README/Contributing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等描述性文件），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两者协同形成 “量化指标 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+ 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文本信息” 的完整数据支撑。</a:t>
            </a:r>
            <a:endParaRPr lang="zh-CN" altLang="en-US" sz="1050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41D3B8-32B6-FE61-EFC2-18685F342651}"/>
              </a:ext>
            </a:extLst>
          </p:cNvPr>
          <p:cNvSpPr txBox="1"/>
          <p:nvPr/>
        </p:nvSpPr>
        <p:spPr>
          <a:xfrm>
            <a:off x="1143125" y="4996988"/>
            <a:ext cx="105688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16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的知识库与问答能力：</a:t>
            </a:r>
            <a:endParaRPr lang="en-US" altLang="zh-CN" sz="1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轻量级企业级知识库问答系统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支持多格式文档导入（如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Markdown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PDF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）、文本智能分块、向量嵌入与存储，可将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GitHub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文本数据（如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Issue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内容、项目文档）转化为可检索的知识库。结合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LLM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的自然语言理解能力，能实现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以问答形式查询项目问题分类统计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解释指标异常原因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等高级交互。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AB16F39-3A78-133E-7090-BC2B9A225EF0}"/>
              </a:ext>
            </a:extLst>
          </p:cNvPr>
          <p:cNvSpPr/>
          <p:nvPr/>
        </p:nvSpPr>
        <p:spPr>
          <a:xfrm>
            <a:off x="160690" y="1957434"/>
            <a:ext cx="711733" cy="711733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B2D25E2-3C9C-AA16-976F-596406027EA1}"/>
              </a:ext>
            </a:extLst>
          </p:cNvPr>
          <p:cNvSpPr/>
          <p:nvPr/>
        </p:nvSpPr>
        <p:spPr>
          <a:xfrm>
            <a:off x="160690" y="4996989"/>
            <a:ext cx="711733" cy="711733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A0BB1085-B2C8-63A7-0169-479CA81B381D}"/>
              </a:ext>
            </a:extLst>
          </p:cNvPr>
          <p:cNvSpPr>
            <a:spLocks noEditPoints="1"/>
          </p:cNvSpPr>
          <p:nvPr/>
        </p:nvSpPr>
        <p:spPr bwMode="auto">
          <a:xfrm>
            <a:off x="324715" y="5186345"/>
            <a:ext cx="383682" cy="333020"/>
          </a:xfrm>
          <a:custGeom>
            <a:avLst/>
            <a:gdLst>
              <a:gd name="T0" fmla="*/ 2147 w 3281"/>
              <a:gd name="T1" fmla="*/ 989 h 2847"/>
              <a:gd name="T2" fmla="*/ 2147 w 3281"/>
              <a:gd name="T3" fmla="*/ 989 h 2847"/>
              <a:gd name="T4" fmla="*/ 3161 w 3281"/>
              <a:gd name="T5" fmla="*/ 989 h 2847"/>
              <a:gd name="T6" fmla="*/ 2437 w 3281"/>
              <a:gd name="T7" fmla="*/ 265 h 2847"/>
              <a:gd name="T8" fmla="*/ 2002 w 3281"/>
              <a:gd name="T9" fmla="*/ 265 h 2847"/>
              <a:gd name="T10" fmla="*/ 1785 w 3281"/>
              <a:gd name="T11" fmla="*/ 482 h 2847"/>
              <a:gd name="T12" fmla="*/ 1423 w 3281"/>
              <a:gd name="T13" fmla="*/ 120 h 2847"/>
              <a:gd name="T14" fmla="*/ 989 w 3281"/>
              <a:gd name="T15" fmla="*/ 120 h 2847"/>
              <a:gd name="T16" fmla="*/ 120 w 3281"/>
              <a:gd name="T17" fmla="*/ 989 h 2847"/>
              <a:gd name="T18" fmla="*/ 120 w 3281"/>
              <a:gd name="T19" fmla="*/ 1424 h 2847"/>
              <a:gd name="T20" fmla="*/ 1423 w 3281"/>
              <a:gd name="T21" fmla="*/ 2727 h 2847"/>
              <a:gd name="T22" fmla="*/ 1858 w 3281"/>
              <a:gd name="T23" fmla="*/ 2727 h 2847"/>
              <a:gd name="T24" fmla="*/ 2944 w 3281"/>
              <a:gd name="T25" fmla="*/ 1641 h 2847"/>
              <a:gd name="T26" fmla="*/ 3161 w 3281"/>
              <a:gd name="T27" fmla="*/ 1424 h 2847"/>
              <a:gd name="T28" fmla="*/ 3161 w 3281"/>
              <a:gd name="T29" fmla="*/ 989 h 2847"/>
              <a:gd name="T30" fmla="*/ 2582 w 3281"/>
              <a:gd name="T31" fmla="*/ 1713 h 2847"/>
              <a:gd name="T32" fmla="*/ 2509 w 3281"/>
              <a:gd name="T33" fmla="*/ 1786 h 2847"/>
              <a:gd name="T34" fmla="*/ 2365 w 3281"/>
              <a:gd name="T35" fmla="*/ 1641 h 2847"/>
              <a:gd name="T36" fmla="*/ 2220 w 3281"/>
              <a:gd name="T37" fmla="*/ 1641 h 2847"/>
              <a:gd name="T38" fmla="*/ 2220 w 3281"/>
              <a:gd name="T39" fmla="*/ 1786 h 2847"/>
              <a:gd name="T40" fmla="*/ 2365 w 3281"/>
              <a:gd name="T41" fmla="*/ 1930 h 2847"/>
              <a:gd name="T42" fmla="*/ 2220 w 3281"/>
              <a:gd name="T43" fmla="*/ 2075 h 2847"/>
              <a:gd name="T44" fmla="*/ 1930 w 3281"/>
              <a:gd name="T45" fmla="*/ 1786 h 2847"/>
              <a:gd name="T46" fmla="*/ 1785 w 3281"/>
              <a:gd name="T47" fmla="*/ 1786 h 2847"/>
              <a:gd name="T48" fmla="*/ 1785 w 3281"/>
              <a:gd name="T49" fmla="*/ 1930 h 2847"/>
              <a:gd name="T50" fmla="*/ 2075 w 3281"/>
              <a:gd name="T51" fmla="*/ 2220 h 2847"/>
              <a:gd name="T52" fmla="*/ 1930 w 3281"/>
              <a:gd name="T53" fmla="*/ 2365 h 2847"/>
              <a:gd name="T54" fmla="*/ 1496 w 3281"/>
              <a:gd name="T55" fmla="*/ 1930 h 2847"/>
              <a:gd name="T56" fmla="*/ 1351 w 3281"/>
              <a:gd name="T57" fmla="*/ 1930 h 2847"/>
              <a:gd name="T58" fmla="*/ 1351 w 3281"/>
              <a:gd name="T59" fmla="*/ 2075 h 2847"/>
              <a:gd name="T60" fmla="*/ 1785 w 3281"/>
              <a:gd name="T61" fmla="*/ 2510 h 2847"/>
              <a:gd name="T62" fmla="*/ 1713 w 3281"/>
              <a:gd name="T63" fmla="*/ 2582 h 2847"/>
              <a:gd name="T64" fmla="*/ 1568 w 3281"/>
              <a:gd name="T65" fmla="*/ 2582 h 2847"/>
              <a:gd name="T66" fmla="*/ 265 w 3281"/>
              <a:gd name="T67" fmla="*/ 1279 h 2847"/>
              <a:gd name="T68" fmla="*/ 265 w 3281"/>
              <a:gd name="T69" fmla="*/ 1134 h 2847"/>
              <a:gd name="T70" fmla="*/ 1134 w 3281"/>
              <a:gd name="T71" fmla="*/ 265 h 2847"/>
              <a:gd name="T72" fmla="*/ 1278 w 3281"/>
              <a:gd name="T73" fmla="*/ 265 h 2847"/>
              <a:gd name="T74" fmla="*/ 1640 w 3281"/>
              <a:gd name="T75" fmla="*/ 627 h 2847"/>
              <a:gd name="T76" fmla="*/ 1496 w 3281"/>
              <a:gd name="T77" fmla="*/ 772 h 2847"/>
              <a:gd name="T78" fmla="*/ 1496 w 3281"/>
              <a:gd name="T79" fmla="*/ 1206 h 2847"/>
              <a:gd name="T80" fmla="*/ 1640 w 3281"/>
              <a:gd name="T81" fmla="*/ 1351 h 2847"/>
              <a:gd name="T82" fmla="*/ 2075 w 3281"/>
              <a:gd name="T83" fmla="*/ 1351 h 2847"/>
              <a:gd name="T84" fmla="*/ 2220 w 3281"/>
              <a:gd name="T85" fmla="*/ 1206 h 2847"/>
              <a:gd name="T86" fmla="*/ 2582 w 3281"/>
              <a:gd name="T87" fmla="*/ 1568 h 2847"/>
              <a:gd name="T88" fmla="*/ 2582 w 3281"/>
              <a:gd name="T89" fmla="*/ 1713 h 2847"/>
              <a:gd name="T90" fmla="*/ 3016 w 3281"/>
              <a:gd name="T91" fmla="*/ 1279 h 2847"/>
              <a:gd name="T92" fmla="*/ 2799 w 3281"/>
              <a:gd name="T93" fmla="*/ 1496 h 2847"/>
              <a:gd name="T94" fmla="*/ 2582 w 3281"/>
              <a:gd name="T95" fmla="*/ 1279 h 2847"/>
              <a:gd name="T96" fmla="*/ 2292 w 3281"/>
              <a:gd name="T97" fmla="*/ 989 h 2847"/>
              <a:gd name="T98" fmla="*/ 2147 w 3281"/>
              <a:gd name="T99" fmla="*/ 989 h 2847"/>
              <a:gd name="T100" fmla="*/ 2075 w 3281"/>
              <a:gd name="T101" fmla="*/ 1062 h 2847"/>
              <a:gd name="T102" fmla="*/ 1930 w 3281"/>
              <a:gd name="T103" fmla="*/ 1206 h 2847"/>
              <a:gd name="T104" fmla="*/ 1785 w 3281"/>
              <a:gd name="T105" fmla="*/ 1206 h 2847"/>
              <a:gd name="T106" fmla="*/ 1640 w 3281"/>
              <a:gd name="T107" fmla="*/ 1062 h 2847"/>
              <a:gd name="T108" fmla="*/ 1640 w 3281"/>
              <a:gd name="T109" fmla="*/ 917 h 2847"/>
              <a:gd name="T110" fmla="*/ 1785 w 3281"/>
              <a:gd name="T111" fmla="*/ 772 h 2847"/>
              <a:gd name="T112" fmla="*/ 2147 w 3281"/>
              <a:gd name="T113" fmla="*/ 410 h 2847"/>
              <a:gd name="T114" fmla="*/ 2292 w 3281"/>
              <a:gd name="T115" fmla="*/ 410 h 2847"/>
              <a:gd name="T116" fmla="*/ 2437 w 3281"/>
              <a:gd name="T117" fmla="*/ 555 h 2847"/>
              <a:gd name="T118" fmla="*/ 3016 w 3281"/>
              <a:gd name="T119" fmla="*/ 1134 h 2847"/>
              <a:gd name="T120" fmla="*/ 3016 w 3281"/>
              <a:gd name="T121" fmla="*/ 1279 h 2847"/>
              <a:gd name="T122" fmla="*/ 3016 w 3281"/>
              <a:gd name="T123" fmla="*/ 1279 h 2847"/>
              <a:gd name="T124" fmla="*/ 3016 w 3281"/>
              <a:gd name="T125" fmla="*/ 1279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81" h="2847">
                <a:moveTo>
                  <a:pt x="2147" y="989"/>
                </a:moveTo>
                <a:cubicBezTo>
                  <a:pt x="2147" y="989"/>
                  <a:pt x="2147" y="989"/>
                  <a:pt x="2147" y="989"/>
                </a:cubicBezTo>
                <a:moveTo>
                  <a:pt x="3161" y="989"/>
                </a:moveTo>
                <a:cubicBezTo>
                  <a:pt x="2437" y="265"/>
                  <a:pt x="2437" y="265"/>
                  <a:pt x="2437" y="265"/>
                </a:cubicBezTo>
                <a:cubicBezTo>
                  <a:pt x="2317" y="145"/>
                  <a:pt x="2122" y="145"/>
                  <a:pt x="2002" y="265"/>
                </a:cubicBezTo>
                <a:cubicBezTo>
                  <a:pt x="1785" y="482"/>
                  <a:pt x="1785" y="482"/>
                  <a:pt x="1785" y="482"/>
                </a:cubicBezTo>
                <a:cubicBezTo>
                  <a:pt x="1423" y="120"/>
                  <a:pt x="1423" y="120"/>
                  <a:pt x="1423" y="120"/>
                </a:cubicBezTo>
                <a:cubicBezTo>
                  <a:pt x="1303" y="0"/>
                  <a:pt x="1109" y="0"/>
                  <a:pt x="989" y="120"/>
                </a:cubicBezTo>
                <a:cubicBezTo>
                  <a:pt x="120" y="989"/>
                  <a:pt x="120" y="989"/>
                  <a:pt x="120" y="989"/>
                </a:cubicBezTo>
                <a:cubicBezTo>
                  <a:pt x="0" y="1109"/>
                  <a:pt x="0" y="1304"/>
                  <a:pt x="120" y="1424"/>
                </a:cubicBezTo>
                <a:cubicBezTo>
                  <a:pt x="1423" y="2727"/>
                  <a:pt x="1423" y="2727"/>
                  <a:pt x="1423" y="2727"/>
                </a:cubicBezTo>
                <a:cubicBezTo>
                  <a:pt x="1543" y="2847"/>
                  <a:pt x="1738" y="2847"/>
                  <a:pt x="1858" y="2727"/>
                </a:cubicBezTo>
                <a:cubicBezTo>
                  <a:pt x="2944" y="1641"/>
                  <a:pt x="2944" y="1641"/>
                  <a:pt x="2944" y="1641"/>
                </a:cubicBezTo>
                <a:cubicBezTo>
                  <a:pt x="3161" y="1424"/>
                  <a:pt x="3161" y="1424"/>
                  <a:pt x="3161" y="1424"/>
                </a:cubicBezTo>
                <a:cubicBezTo>
                  <a:pt x="3281" y="1304"/>
                  <a:pt x="3281" y="1109"/>
                  <a:pt x="3161" y="989"/>
                </a:cubicBezTo>
                <a:close/>
                <a:moveTo>
                  <a:pt x="2582" y="1713"/>
                </a:moveTo>
                <a:cubicBezTo>
                  <a:pt x="2509" y="1786"/>
                  <a:pt x="2509" y="1786"/>
                  <a:pt x="2509" y="1786"/>
                </a:cubicBezTo>
                <a:cubicBezTo>
                  <a:pt x="2365" y="1641"/>
                  <a:pt x="2365" y="1641"/>
                  <a:pt x="2365" y="1641"/>
                </a:cubicBezTo>
                <a:cubicBezTo>
                  <a:pt x="2325" y="1601"/>
                  <a:pt x="2260" y="1601"/>
                  <a:pt x="2220" y="1641"/>
                </a:cubicBezTo>
                <a:cubicBezTo>
                  <a:pt x="2180" y="1681"/>
                  <a:pt x="2180" y="1746"/>
                  <a:pt x="2220" y="1786"/>
                </a:cubicBezTo>
                <a:cubicBezTo>
                  <a:pt x="2365" y="1930"/>
                  <a:pt x="2365" y="1930"/>
                  <a:pt x="2365" y="1930"/>
                </a:cubicBezTo>
                <a:cubicBezTo>
                  <a:pt x="2220" y="2075"/>
                  <a:pt x="2220" y="2075"/>
                  <a:pt x="2220" y="2075"/>
                </a:cubicBezTo>
                <a:cubicBezTo>
                  <a:pt x="1930" y="1786"/>
                  <a:pt x="1930" y="1786"/>
                  <a:pt x="1930" y="1786"/>
                </a:cubicBezTo>
                <a:cubicBezTo>
                  <a:pt x="1890" y="1746"/>
                  <a:pt x="1825" y="1746"/>
                  <a:pt x="1785" y="1786"/>
                </a:cubicBezTo>
                <a:cubicBezTo>
                  <a:pt x="1745" y="1826"/>
                  <a:pt x="1745" y="1890"/>
                  <a:pt x="1785" y="1930"/>
                </a:cubicBezTo>
                <a:cubicBezTo>
                  <a:pt x="2075" y="2220"/>
                  <a:pt x="2075" y="2220"/>
                  <a:pt x="2075" y="2220"/>
                </a:cubicBezTo>
                <a:cubicBezTo>
                  <a:pt x="1930" y="2365"/>
                  <a:pt x="1930" y="2365"/>
                  <a:pt x="1930" y="2365"/>
                </a:cubicBezTo>
                <a:cubicBezTo>
                  <a:pt x="1496" y="1930"/>
                  <a:pt x="1496" y="1930"/>
                  <a:pt x="1496" y="1930"/>
                </a:cubicBezTo>
                <a:cubicBezTo>
                  <a:pt x="1456" y="1890"/>
                  <a:pt x="1391" y="1890"/>
                  <a:pt x="1351" y="1930"/>
                </a:cubicBezTo>
                <a:cubicBezTo>
                  <a:pt x="1311" y="1970"/>
                  <a:pt x="1311" y="2035"/>
                  <a:pt x="1351" y="2075"/>
                </a:cubicBezTo>
                <a:cubicBezTo>
                  <a:pt x="1785" y="2510"/>
                  <a:pt x="1785" y="2510"/>
                  <a:pt x="1785" y="2510"/>
                </a:cubicBezTo>
                <a:cubicBezTo>
                  <a:pt x="1713" y="2582"/>
                  <a:pt x="1713" y="2582"/>
                  <a:pt x="1713" y="2582"/>
                </a:cubicBezTo>
                <a:cubicBezTo>
                  <a:pt x="1673" y="2622"/>
                  <a:pt x="1608" y="2622"/>
                  <a:pt x="1568" y="2582"/>
                </a:cubicBezTo>
                <a:cubicBezTo>
                  <a:pt x="265" y="1279"/>
                  <a:pt x="265" y="1279"/>
                  <a:pt x="265" y="1279"/>
                </a:cubicBezTo>
                <a:cubicBezTo>
                  <a:pt x="225" y="1239"/>
                  <a:pt x="225" y="1174"/>
                  <a:pt x="265" y="1134"/>
                </a:cubicBezTo>
                <a:cubicBezTo>
                  <a:pt x="1134" y="265"/>
                  <a:pt x="1134" y="265"/>
                  <a:pt x="1134" y="265"/>
                </a:cubicBezTo>
                <a:cubicBezTo>
                  <a:pt x="1174" y="225"/>
                  <a:pt x="1238" y="225"/>
                  <a:pt x="1278" y="265"/>
                </a:cubicBezTo>
                <a:cubicBezTo>
                  <a:pt x="1640" y="627"/>
                  <a:pt x="1640" y="627"/>
                  <a:pt x="1640" y="627"/>
                </a:cubicBezTo>
                <a:cubicBezTo>
                  <a:pt x="1496" y="772"/>
                  <a:pt x="1496" y="772"/>
                  <a:pt x="1496" y="772"/>
                </a:cubicBezTo>
                <a:cubicBezTo>
                  <a:pt x="1376" y="892"/>
                  <a:pt x="1376" y="1086"/>
                  <a:pt x="1496" y="1206"/>
                </a:cubicBezTo>
                <a:cubicBezTo>
                  <a:pt x="1640" y="1351"/>
                  <a:pt x="1640" y="1351"/>
                  <a:pt x="1640" y="1351"/>
                </a:cubicBezTo>
                <a:cubicBezTo>
                  <a:pt x="1760" y="1471"/>
                  <a:pt x="1955" y="1471"/>
                  <a:pt x="2075" y="1351"/>
                </a:cubicBezTo>
                <a:cubicBezTo>
                  <a:pt x="2220" y="1206"/>
                  <a:pt x="2220" y="1206"/>
                  <a:pt x="2220" y="1206"/>
                </a:cubicBezTo>
                <a:cubicBezTo>
                  <a:pt x="2582" y="1568"/>
                  <a:pt x="2582" y="1568"/>
                  <a:pt x="2582" y="1568"/>
                </a:cubicBezTo>
                <a:cubicBezTo>
                  <a:pt x="2622" y="1608"/>
                  <a:pt x="2622" y="1673"/>
                  <a:pt x="2582" y="1713"/>
                </a:cubicBezTo>
                <a:close/>
                <a:moveTo>
                  <a:pt x="3016" y="1279"/>
                </a:moveTo>
                <a:cubicBezTo>
                  <a:pt x="2799" y="1496"/>
                  <a:pt x="2799" y="1496"/>
                  <a:pt x="2799" y="1496"/>
                </a:cubicBezTo>
                <a:cubicBezTo>
                  <a:pt x="2582" y="1279"/>
                  <a:pt x="2582" y="1279"/>
                  <a:pt x="2582" y="1279"/>
                </a:cubicBezTo>
                <a:cubicBezTo>
                  <a:pt x="2292" y="989"/>
                  <a:pt x="2292" y="989"/>
                  <a:pt x="2292" y="989"/>
                </a:cubicBezTo>
                <a:cubicBezTo>
                  <a:pt x="2252" y="949"/>
                  <a:pt x="2187" y="949"/>
                  <a:pt x="2147" y="989"/>
                </a:cubicBezTo>
                <a:cubicBezTo>
                  <a:pt x="2075" y="1062"/>
                  <a:pt x="2075" y="1062"/>
                  <a:pt x="2075" y="1062"/>
                </a:cubicBezTo>
                <a:cubicBezTo>
                  <a:pt x="1930" y="1206"/>
                  <a:pt x="1930" y="1206"/>
                  <a:pt x="1930" y="1206"/>
                </a:cubicBezTo>
                <a:cubicBezTo>
                  <a:pt x="1890" y="1246"/>
                  <a:pt x="1825" y="1246"/>
                  <a:pt x="1785" y="1206"/>
                </a:cubicBezTo>
                <a:cubicBezTo>
                  <a:pt x="1640" y="1062"/>
                  <a:pt x="1640" y="1062"/>
                  <a:pt x="1640" y="1062"/>
                </a:cubicBezTo>
                <a:cubicBezTo>
                  <a:pt x="1600" y="1022"/>
                  <a:pt x="1600" y="957"/>
                  <a:pt x="1640" y="917"/>
                </a:cubicBezTo>
                <a:cubicBezTo>
                  <a:pt x="1785" y="772"/>
                  <a:pt x="1785" y="772"/>
                  <a:pt x="1785" y="772"/>
                </a:cubicBezTo>
                <a:cubicBezTo>
                  <a:pt x="2147" y="410"/>
                  <a:pt x="2147" y="410"/>
                  <a:pt x="2147" y="410"/>
                </a:cubicBezTo>
                <a:cubicBezTo>
                  <a:pt x="2187" y="370"/>
                  <a:pt x="2252" y="370"/>
                  <a:pt x="2292" y="410"/>
                </a:cubicBezTo>
                <a:cubicBezTo>
                  <a:pt x="2437" y="555"/>
                  <a:pt x="2437" y="555"/>
                  <a:pt x="2437" y="555"/>
                </a:cubicBezTo>
                <a:cubicBezTo>
                  <a:pt x="3016" y="1134"/>
                  <a:pt x="3016" y="1134"/>
                  <a:pt x="3016" y="1134"/>
                </a:cubicBezTo>
                <a:cubicBezTo>
                  <a:pt x="3056" y="1174"/>
                  <a:pt x="3056" y="1239"/>
                  <a:pt x="3016" y="1279"/>
                </a:cubicBezTo>
                <a:close/>
                <a:moveTo>
                  <a:pt x="3016" y="1279"/>
                </a:moveTo>
                <a:cubicBezTo>
                  <a:pt x="3016" y="1279"/>
                  <a:pt x="3016" y="1279"/>
                  <a:pt x="3016" y="127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73">
            <a:extLst>
              <a:ext uri="{FF2B5EF4-FFF2-40B4-BE49-F238E27FC236}">
                <a16:creationId xmlns:a16="http://schemas.microsoft.com/office/drawing/2014/main" id="{AF3D64CE-A8A8-04E1-4097-153020DDC4E9}"/>
              </a:ext>
            </a:extLst>
          </p:cNvPr>
          <p:cNvSpPr>
            <a:spLocks noEditPoints="1"/>
          </p:cNvSpPr>
          <p:nvPr/>
        </p:nvSpPr>
        <p:spPr bwMode="auto">
          <a:xfrm>
            <a:off x="344317" y="2141140"/>
            <a:ext cx="344478" cy="344320"/>
          </a:xfrm>
          <a:custGeom>
            <a:avLst/>
            <a:gdLst>
              <a:gd name="T0" fmla="*/ 1385 w 2870"/>
              <a:gd name="T1" fmla="*/ 2868 h 2869"/>
              <a:gd name="T2" fmla="*/ 1187 w 2870"/>
              <a:gd name="T3" fmla="*/ 2767 h 2869"/>
              <a:gd name="T4" fmla="*/ 680 w 2870"/>
              <a:gd name="T5" fmla="*/ 2560 h 2869"/>
              <a:gd name="T6" fmla="*/ 316 w 2870"/>
              <a:gd name="T7" fmla="*/ 2331 h 2869"/>
              <a:gd name="T8" fmla="*/ 390 w 2870"/>
              <a:gd name="T9" fmla="*/ 2013 h 2869"/>
              <a:gd name="T10" fmla="*/ 12 w 2870"/>
              <a:gd name="T11" fmla="*/ 1606 h 2869"/>
              <a:gd name="T12" fmla="*/ 10 w 2870"/>
              <a:gd name="T13" fmla="*/ 1278 h 2869"/>
              <a:gd name="T14" fmla="*/ 287 w 2870"/>
              <a:gd name="T15" fmla="*/ 1105 h 2869"/>
              <a:gd name="T16" fmla="*/ 308 w 2870"/>
              <a:gd name="T17" fmla="*/ 550 h 2869"/>
              <a:gd name="T18" fmla="*/ 669 w 2870"/>
              <a:gd name="T19" fmla="*/ 318 h 2869"/>
              <a:gd name="T20" fmla="*/ 1174 w 2870"/>
              <a:gd name="T21" fmla="*/ 106 h 2869"/>
              <a:gd name="T22" fmla="*/ 1485 w 2870"/>
              <a:gd name="T23" fmla="*/ 2 h 2869"/>
              <a:gd name="T24" fmla="*/ 1684 w 2870"/>
              <a:gd name="T25" fmla="*/ 103 h 2869"/>
              <a:gd name="T26" fmla="*/ 2190 w 2870"/>
              <a:gd name="T27" fmla="*/ 310 h 2869"/>
              <a:gd name="T28" fmla="*/ 2554 w 2870"/>
              <a:gd name="T29" fmla="*/ 539 h 2869"/>
              <a:gd name="T30" fmla="*/ 2480 w 2870"/>
              <a:gd name="T31" fmla="*/ 857 h 2869"/>
              <a:gd name="T32" fmla="*/ 2859 w 2870"/>
              <a:gd name="T33" fmla="*/ 1264 h 2869"/>
              <a:gd name="T34" fmla="*/ 2860 w 2870"/>
              <a:gd name="T35" fmla="*/ 1592 h 2869"/>
              <a:gd name="T36" fmla="*/ 2583 w 2870"/>
              <a:gd name="T37" fmla="*/ 1765 h 2869"/>
              <a:gd name="T38" fmla="*/ 2563 w 2870"/>
              <a:gd name="T39" fmla="*/ 2320 h 2869"/>
              <a:gd name="T40" fmla="*/ 2201 w 2870"/>
              <a:gd name="T41" fmla="*/ 2552 h 2869"/>
              <a:gd name="T42" fmla="*/ 1696 w 2870"/>
              <a:gd name="T43" fmla="*/ 2764 h 2869"/>
              <a:gd name="T44" fmla="*/ 1436 w 2870"/>
              <a:gd name="T45" fmla="*/ 2869 h 2869"/>
              <a:gd name="T46" fmla="*/ 1392 w 2870"/>
              <a:gd name="T47" fmla="*/ 2663 h 2869"/>
              <a:gd name="T48" fmla="*/ 2021 w 2870"/>
              <a:gd name="T49" fmla="*/ 2275 h 2869"/>
              <a:gd name="T50" fmla="*/ 2353 w 2870"/>
              <a:gd name="T51" fmla="*/ 2252 h 2869"/>
              <a:gd name="T52" fmla="*/ 2662 w 2870"/>
              <a:gd name="T53" fmla="*/ 1494 h 2869"/>
              <a:gd name="T54" fmla="*/ 2662 w 2870"/>
              <a:gd name="T55" fmla="*/ 1364 h 2869"/>
              <a:gd name="T56" fmla="*/ 2345 w 2870"/>
              <a:gd name="T57" fmla="*/ 609 h 2869"/>
              <a:gd name="T58" fmla="*/ 1615 w 2870"/>
              <a:gd name="T59" fmla="*/ 427 h 2869"/>
              <a:gd name="T60" fmla="*/ 1478 w 2870"/>
              <a:gd name="T61" fmla="*/ 207 h 2869"/>
              <a:gd name="T62" fmla="*/ 850 w 2870"/>
              <a:gd name="T63" fmla="*/ 595 h 2869"/>
              <a:gd name="T64" fmla="*/ 517 w 2870"/>
              <a:gd name="T65" fmla="*/ 618 h 2869"/>
              <a:gd name="T66" fmla="*/ 208 w 2870"/>
              <a:gd name="T67" fmla="*/ 1376 h 2869"/>
              <a:gd name="T68" fmla="*/ 208 w 2870"/>
              <a:gd name="T69" fmla="*/ 1506 h 2869"/>
              <a:gd name="T70" fmla="*/ 525 w 2870"/>
              <a:gd name="T71" fmla="*/ 2261 h 2869"/>
              <a:gd name="T72" fmla="*/ 1255 w 2870"/>
              <a:gd name="T73" fmla="*/ 2443 h 2869"/>
              <a:gd name="T74" fmla="*/ 1435 w 2870"/>
              <a:gd name="T75" fmla="*/ 2049 h 2869"/>
              <a:gd name="T76" fmla="*/ 1435 w 2870"/>
              <a:gd name="T77" fmla="*/ 821 h 2869"/>
              <a:gd name="T78" fmla="*/ 1435 w 2870"/>
              <a:gd name="T79" fmla="*/ 2049 h 2869"/>
              <a:gd name="T80" fmla="*/ 1025 w 2870"/>
              <a:gd name="T81" fmla="*/ 1435 h 2869"/>
              <a:gd name="T82" fmla="*/ 1845 w 2870"/>
              <a:gd name="T83" fmla="*/ 1435 h 2869"/>
              <a:gd name="T84" fmla="*/ 1435 w 2870"/>
              <a:gd name="T85" fmla="*/ 1025 h 2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70" h="2869">
                <a:moveTo>
                  <a:pt x="1436" y="2869"/>
                </a:moveTo>
                <a:cubicBezTo>
                  <a:pt x="1419" y="2869"/>
                  <a:pt x="1402" y="2868"/>
                  <a:pt x="1385" y="2868"/>
                </a:cubicBezTo>
                <a:cubicBezTo>
                  <a:pt x="1349" y="2866"/>
                  <a:pt x="1313" y="2864"/>
                  <a:pt x="1278" y="2860"/>
                </a:cubicBezTo>
                <a:cubicBezTo>
                  <a:pt x="1229" y="2855"/>
                  <a:pt x="1191" y="2815"/>
                  <a:pt x="1187" y="2767"/>
                </a:cubicBezTo>
                <a:cubicBezTo>
                  <a:pt x="1181" y="2697"/>
                  <a:pt x="1153" y="2634"/>
                  <a:pt x="1105" y="2583"/>
                </a:cubicBezTo>
                <a:cubicBezTo>
                  <a:pt x="992" y="2461"/>
                  <a:pt x="805" y="2451"/>
                  <a:pt x="680" y="2560"/>
                </a:cubicBezTo>
                <a:cubicBezTo>
                  <a:pt x="643" y="2592"/>
                  <a:pt x="588" y="2593"/>
                  <a:pt x="550" y="2563"/>
                </a:cubicBezTo>
                <a:cubicBezTo>
                  <a:pt x="463" y="2495"/>
                  <a:pt x="385" y="2417"/>
                  <a:pt x="316" y="2331"/>
                </a:cubicBezTo>
                <a:cubicBezTo>
                  <a:pt x="286" y="2293"/>
                  <a:pt x="286" y="2238"/>
                  <a:pt x="318" y="2201"/>
                </a:cubicBezTo>
                <a:cubicBezTo>
                  <a:pt x="363" y="2148"/>
                  <a:pt x="388" y="2083"/>
                  <a:pt x="390" y="2013"/>
                </a:cubicBezTo>
                <a:cubicBezTo>
                  <a:pt x="396" y="1847"/>
                  <a:pt x="271" y="1708"/>
                  <a:pt x="106" y="1696"/>
                </a:cubicBezTo>
                <a:cubicBezTo>
                  <a:pt x="57" y="1693"/>
                  <a:pt x="17" y="1655"/>
                  <a:pt x="12" y="1606"/>
                </a:cubicBezTo>
                <a:cubicBezTo>
                  <a:pt x="3" y="1533"/>
                  <a:pt x="0" y="1459"/>
                  <a:pt x="2" y="1385"/>
                </a:cubicBezTo>
                <a:cubicBezTo>
                  <a:pt x="4" y="1349"/>
                  <a:pt x="6" y="1313"/>
                  <a:pt x="10" y="1278"/>
                </a:cubicBezTo>
                <a:cubicBezTo>
                  <a:pt x="15" y="1229"/>
                  <a:pt x="55" y="1191"/>
                  <a:pt x="104" y="1187"/>
                </a:cubicBezTo>
                <a:cubicBezTo>
                  <a:pt x="173" y="1181"/>
                  <a:pt x="236" y="1153"/>
                  <a:pt x="287" y="1105"/>
                </a:cubicBezTo>
                <a:cubicBezTo>
                  <a:pt x="409" y="992"/>
                  <a:pt x="419" y="805"/>
                  <a:pt x="311" y="680"/>
                </a:cubicBezTo>
                <a:cubicBezTo>
                  <a:pt x="279" y="643"/>
                  <a:pt x="277" y="588"/>
                  <a:pt x="308" y="550"/>
                </a:cubicBezTo>
                <a:cubicBezTo>
                  <a:pt x="375" y="463"/>
                  <a:pt x="453" y="385"/>
                  <a:pt x="539" y="316"/>
                </a:cubicBezTo>
                <a:cubicBezTo>
                  <a:pt x="577" y="285"/>
                  <a:pt x="632" y="286"/>
                  <a:pt x="669" y="318"/>
                </a:cubicBezTo>
                <a:cubicBezTo>
                  <a:pt x="722" y="363"/>
                  <a:pt x="787" y="388"/>
                  <a:pt x="857" y="390"/>
                </a:cubicBezTo>
                <a:cubicBezTo>
                  <a:pt x="1026" y="398"/>
                  <a:pt x="1162" y="271"/>
                  <a:pt x="1174" y="106"/>
                </a:cubicBezTo>
                <a:cubicBezTo>
                  <a:pt x="1177" y="57"/>
                  <a:pt x="1215" y="17"/>
                  <a:pt x="1264" y="12"/>
                </a:cubicBezTo>
                <a:cubicBezTo>
                  <a:pt x="1337" y="3"/>
                  <a:pt x="1411" y="0"/>
                  <a:pt x="1485" y="2"/>
                </a:cubicBezTo>
                <a:cubicBezTo>
                  <a:pt x="1521" y="4"/>
                  <a:pt x="1557" y="6"/>
                  <a:pt x="1593" y="10"/>
                </a:cubicBezTo>
                <a:cubicBezTo>
                  <a:pt x="1641" y="15"/>
                  <a:pt x="1679" y="55"/>
                  <a:pt x="1684" y="103"/>
                </a:cubicBezTo>
                <a:cubicBezTo>
                  <a:pt x="1689" y="173"/>
                  <a:pt x="1717" y="236"/>
                  <a:pt x="1765" y="287"/>
                </a:cubicBezTo>
                <a:cubicBezTo>
                  <a:pt x="1878" y="409"/>
                  <a:pt x="2065" y="419"/>
                  <a:pt x="2190" y="310"/>
                </a:cubicBezTo>
                <a:cubicBezTo>
                  <a:pt x="2227" y="278"/>
                  <a:pt x="2282" y="277"/>
                  <a:pt x="2321" y="307"/>
                </a:cubicBezTo>
                <a:cubicBezTo>
                  <a:pt x="2407" y="375"/>
                  <a:pt x="2485" y="453"/>
                  <a:pt x="2554" y="539"/>
                </a:cubicBezTo>
                <a:cubicBezTo>
                  <a:pt x="2585" y="577"/>
                  <a:pt x="2584" y="632"/>
                  <a:pt x="2552" y="669"/>
                </a:cubicBezTo>
                <a:cubicBezTo>
                  <a:pt x="2507" y="722"/>
                  <a:pt x="2482" y="787"/>
                  <a:pt x="2480" y="857"/>
                </a:cubicBezTo>
                <a:cubicBezTo>
                  <a:pt x="2474" y="1023"/>
                  <a:pt x="2599" y="1162"/>
                  <a:pt x="2764" y="1174"/>
                </a:cubicBezTo>
                <a:cubicBezTo>
                  <a:pt x="2813" y="1177"/>
                  <a:pt x="2853" y="1215"/>
                  <a:pt x="2859" y="1264"/>
                </a:cubicBezTo>
                <a:cubicBezTo>
                  <a:pt x="2867" y="1336"/>
                  <a:pt x="2870" y="1411"/>
                  <a:pt x="2868" y="1485"/>
                </a:cubicBezTo>
                <a:cubicBezTo>
                  <a:pt x="2866" y="1521"/>
                  <a:pt x="2864" y="1557"/>
                  <a:pt x="2860" y="1592"/>
                </a:cubicBezTo>
                <a:cubicBezTo>
                  <a:pt x="2855" y="1641"/>
                  <a:pt x="2815" y="1679"/>
                  <a:pt x="2767" y="1683"/>
                </a:cubicBezTo>
                <a:cubicBezTo>
                  <a:pt x="2697" y="1689"/>
                  <a:pt x="2634" y="1717"/>
                  <a:pt x="2583" y="1765"/>
                </a:cubicBezTo>
                <a:cubicBezTo>
                  <a:pt x="2461" y="1878"/>
                  <a:pt x="2451" y="2065"/>
                  <a:pt x="2560" y="2190"/>
                </a:cubicBezTo>
                <a:cubicBezTo>
                  <a:pt x="2592" y="2227"/>
                  <a:pt x="2593" y="2282"/>
                  <a:pt x="2563" y="2320"/>
                </a:cubicBezTo>
                <a:cubicBezTo>
                  <a:pt x="2495" y="2407"/>
                  <a:pt x="2417" y="2485"/>
                  <a:pt x="2331" y="2554"/>
                </a:cubicBezTo>
                <a:cubicBezTo>
                  <a:pt x="2293" y="2585"/>
                  <a:pt x="2238" y="2584"/>
                  <a:pt x="2201" y="2552"/>
                </a:cubicBezTo>
                <a:cubicBezTo>
                  <a:pt x="2148" y="2507"/>
                  <a:pt x="2083" y="2482"/>
                  <a:pt x="2013" y="2480"/>
                </a:cubicBezTo>
                <a:cubicBezTo>
                  <a:pt x="1844" y="2472"/>
                  <a:pt x="1708" y="2599"/>
                  <a:pt x="1696" y="2764"/>
                </a:cubicBezTo>
                <a:cubicBezTo>
                  <a:pt x="1693" y="2813"/>
                  <a:pt x="1655" y="2853"/>
                  <a:pt x="1606" y="2858"/>
                </a:cubicBezTo>
                <a:cubicBezTo>
                  <a:pt x="1550" y="2865"/>
                  <a:pt x="1493" y="2869"/>
                  <a:pt x="1436" y="2869"/>
                </a:cubicBezTo>
                <a:close/>
                <a:moveTo>
                  <a:pt x="1376" y="2662"/>
                </a:moveTo>
                <a:cubicBezTo>
                  <a:pt x="1381" y="2663"/>
                  <a:pt x="1387" y="2663"/>
                  <a:pt x="1392" y="2663"/>
                </a:cubicBezTo>
                <a:cubicBezTo>
                  <a:pt x="1430" y="2664"/>
                  <a:pt x="1468" y="2664"/>
                  <a:pt x="1506" y="2662"/>
                </a:cubicBezTo>
                <a:cubicBezTo>
                  <a:pt x="1563" y="2431"/>
                  <a:pt x="1772" y="2267"/>
                  <a:pt x="2021" y="2275"/>
                </a:cubicBezTo>
                <a:cubicBezTo>
                  <a:pt x="2105" y="2278"/>
                  <a:pt x="2188" y="2302"/>
                  <a:pt x="2261" y="2345"/>
                </a:cubicBezTo>
                <a:cubicBezTo>
                  <a:pt x="2293" y="2316"/>
                  <a:pt x="2324" y="2285"/>
                  <a:pt x="2353" y="2252"/>
                </a:cubicBezTo>
                <a:cubicBezTo>
                  <a:pt x="2230" y="2049"/>
                  <a:pt x="2263" y="1783"/>
                  <a:pt x="2443" y="1615"/>
                </a:cubicBezTo>
                <a:cubicBezTo>
                  <a:pt x="2505" y="1557"/>
                  <a:pt x="2581" y="1516"/>
                  <a:pt x="2662" y="1494"/>
                </a:cubicBezTo>
                <a:cubicBezTo>
                  <a:pt x="2663" y="1489"/>
                  <a:pt x="2663" y="1483"/>
                  <a:pt x="2663" y="1478"/>
                </a:cubicBezTo>
                <a:cubicBezTo>
                  <a:pt x="2664" y="1440"/>
                  <a:pt x="2664" y="1402"/>
                  <a:pt x="2662" y="1364"/>
                </a:cubicBezTo>
                <a:cubicBezTo>
                  <a:pt x="2431" y="1307"/>
                  <a:pt x="2267" y="1096"/>
                  <a:pt x="2275" y="850"/>
                </a:cubicBezTo>
                <a:cubicBezTo>
                  <a:pt x="2278" y="765"/>
                  <a:pt x="2302" y="682"/>
                  <a:pt x="2345" y="609"/>
                </a:cubicBezTo>
                <a:cubicBezTo>
                  <a:pt x="2316" y="577"/>
                  <a:pt x="2285" y="546"/>
                  <a:pt x="2252" y="517"/>
                </a:cubicBezTo>
                <a:cubicBezTo>
                  <a:pt x="2049" y="640"/>
                  <a:pt x="1783" y="607"/>
                  <a:pt x="1615" y="427"/>
                </a:cubicBezTo>
                <a:cubicBezTo>
                  <a:pt x="1556" y="364"/>
                  <a:pt x="1515" y="289"/>
                  <a:pt x="1494" y="208"/>
                </a:cubicBezTo>
                <a:cubicBezTo>
                  <a:pt x="1489" y="207"/>
                  <a:pt x="1483" y="207"/>
                  <a:pt x="1478" y="207"/>
                </a:cubicBezTo>
                <a:cubicBezTo>
                  <a:pt x="1440" y="206"/>
                  <a:pt x="1402" y="206"/>
                  <a:pt x="1364" y="208"/>
                </a:cubicBezTo>
                <a:cubicBezTo>
                  <a:pt x="1307" y="439"/>
                  <a:pt x="1099" y="603"/>
                  <a:pt x="850" y="595"/>
                </a:cubicBezTo>
                <a:cubicBezTo>
                  <a:pt x="763" y="592"/>
                  <a:pt x="682" y="568"/>
                  <a:pt x="609" y="525"/>
                </a:cubicBezTo>
                <a:cubicBezTo>
                  <a:pt x="577" y="555"/>
                  <a:pt x="546" y="585"/>
                  <a:pt x="517" y="618"/>
                </a:cubicBezTo>
                <a:cubicBezTo>
                  <a:pt x="640" y="821"/>
                  <a:pt x="607" y="1087"/>
                  <a:pt x="427" y="1255"/>
                </a:cubicBezTo>
                <a:cubicBezTo>
                  <a:pt x="365" y="1313"/>
                  <a:pt x="289" y="1354"/>
                  <a:pt x="208" y="1376"/>
                </a:cubicBezTo>
                <a:cubicBezTo>
                  <a:pt x="208" y="1381"/>
                  <a:pt x="207" y="1387"/>
                  <a:pt x="207" y="1392"/>
                </a:cubicBezTo>
                <a:cubicBezTo>
                  <a:pt x="206" y="1430"/>
                  <a:pt x="206" y="1468"/>
                  <a:pt x="208" y="1506"/>
                </a:cubicBezTo>
                <a:cubicBezTo>
                  <a:pt x="439" y="1563"/>
                  <a:pt x="603" y="1774"/>
                  <a:pt x="595" y="2020"/>
                </a:cubicBezTo>
                <a:cubicBezTo>
                  <a:pt x="592" y="2107"/>
                  <a:pt x="568" y="2188"/>
                  <a:pt x="525" y="2261"/>
                </a:cubicBezTo>
                <a:cubicBezTo>
                  <a:pt x="555" y="2293"/>
                  <a:pt x="585" y="2324"/>
                  <a:pt x="618" y="2353"/>
                </a:cubicBezTo>
                <a:cubicBezTo>
                  <a:pt x="822" y="2230"/>
                  <a:pt x="1087" y="2263"/>
                  <a:pt x="1255" y="2443"/>
                </a:cubicBezTo>
                <a:cubicBezTo>
                  <a:pt x="1314" y="2506"/>
                  <a:pt x="1355" y="2581"/>
                  <a:pt x="1376" y="2662"/>
                </a:cubicBezTo>
                <a:close/>
                <a:moveTo>
                  <a:pt x="1435" y="2049"/>
                </a:moveTo>
                <a:cubicBezTo>
                  <a:pt x="1096" y="2049"/>
                  <a:pt x="821" y="1774"/>
                  <a:pt x="821" y="1435"/>
                </a:cubicBezTo>
                <a:cubicBezTo>
                  <a:pt x="821" y="1096"/>
                  <a:pt x="1096" y="821"/>
                  <a:pt x="1435" y="821"/>
                </a:cubicBezTo>
                <a:cubicBezTo>
                  <a:pt x="1774" y="821"/>
                  <a:pt x="2049" y="1096"/>
                  <a:pt x="2049" y="1435"/>
                </a:cubicBezTo>
                <a:cubicBezTo>
                  <a:pt x="2049" y="1774"/>
                  <a:pt x="1774" y="2049"/>
                  <a:pt x="1435" y="2049"/>
                </a:cubicBezTo>
                <a:close/>
                <a:moveTo>
                  <a:pt x="1435" y="1025"/>
                </a:moveTo>
                <a:cubicBezTo>
                  <a:pt x="1209" y="1025"/>
                  <a:pt x="1025" y="1209"/>
                  <a:pt x="1025" y="1435"/>
                </a:cubicBezTo>
                <a:cubicBezTo>
                  <a:pt x="1025" y="1661"/>
                  <a:pt x="1209" y="1845"/>
                  <a:pt x="1435" y="1845"/>
                </a:cubicBezTo>
                <a:cubicBezTo>
                  <a:pt x="1661" y="1845"/>
                  <a:pt x="1845" y="1661"/>
                  <a:pt x="1845" y="1435"/>
                </a:cubicBezTo>
                <a:cubicBezTo>
                  <a:pt x="1845" y="1209"/>
                  <a:pt x="1661" y="1025"/>
                  <a:pt x="1435" y="1025"/>
                </a:cubicBezTo>
                <a:close/>
                <a:moveTo>
                  <a:pt x="1435" y="1025"/>
                </a:moveTo>
                <a:cubicBezTo>
                  <a:pt x="1435" y="1025"/>
                  <a:pt x="1435" y="1025"/>
                  <a:pt x="1435" y="102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18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4232" y="742549"/>
            <a:ext cx="735352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在此背景下，本项目（</a:t>
            </a:r>
            <a:r>
              <a:rPr lang="en-US" altLang="zh-CN" sz="16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OpenVista</a:t>
            </a:r>
            <a:r>
              <a:rPr lang="zh-CN" altLang="en-US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）定位为 “</a:t>
            </a:r>
            <a:r>
              <a:rPr lang="en-US" altLang="zh-CN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GitHub </a:t>
            </a:r>
            <a:r>
              <a:rPr lang="zh-CN" altLang="en-US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仓库生态画像分析预测平台” ，专注于通过整合多源数据、应用 数据可视化 </a:t>
            </a:r>
            <a:r>
              <a:rPr lang="en-US" altLang="zh-CN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 AI + </a:t>
            </a:r>
            <a:r>
              <a:rPr lang="zh-CN" altLang="en-US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时间序列分析 技术，为开发者、项目维护者和研究者提供一个全面、智能、易用的项目分析工具。通过补充文本语义数据维度、强化指标预测、趋势归因分析、优化自然语言交互体验，旨在解决当前开源项目分析中“数据碎片化、解读浅层化、使用门槛高”的核心痛点，为开源社区的透明化运营与可持续发展提供技术支撑。</a:t>
            </a:r>
            <a:endParaRPr lang="en-US" altLang="zh-CN" sz="16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4232" y="2458697"/>
            <a:ext cx="6550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zh-CN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数据整合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：以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OpenDigger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的时序量化数据为骨架，补充从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GitHub API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爬取的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Issue/PR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文本数据（含标签、评论），建模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量化指标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语义信息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双塔数据模型；</a:t>
            </a:r>
          </a:p>
        </p:txBody>
      </p:sp>
      <p:sp>
        <p:nvSpPr>
          <p:cNvPr id="11" name="矩形 10"/>
          <p:cNvSpPr/>
          <p:nvPr/>
        </p:nvSpPr>
        <p:spPr>
          <a:xfrm>
            <a:off x="394232" y="3429000"/>
            <a:ext cx="65503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AI </a:t>
            </a:r>
            <a:r>
              <a:rPr lang="zh-CN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增强分析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：基于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搭建项目知识库，实现文本数据的结构化存储与检索，并结合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LLM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实现自然语言问答（如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这个仓库是用来做什么的？如何配置这个仓库？对这个仓库进行解释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）、趋势归因（如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活跃度峰值与社区活动的关联分析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）；</a:t>
            </a:r>
          </a:p>
        </p:txBody>
      </p:sp>
      <p:sp>
        <p:nvSpPr>
          <p:cNvPr id="12" name="矩形 11"/>
          <p:cNvSpPr/>
          <p:nvPr/>
        </p:nvSpPr>
        <p:spPr>
          <a:xfrm>
            <a:off x="394232" y="4645524"/>
            <a:ext cx="6550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zh-CN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可视化与低门槛交互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：通过前端可视化界面呈现多维度指标趋势，并提供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输入仓库名即可触发分析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的一键式操作，降低社区管理者、研究者的使用门槛。</a:t>
            </a:r>
          </a:p>
        </p:txBody>
      </p:sp>
      <p:sp>
        <p:nvSpPr>
          <p:cNvPr id="16" name="文本占位符 43"/>
          <p:cNvSpPr>
            <a:spLocks noGrp="1"/>
          </p:cNvSpPr>
          <p:nvPr>
            <p:ph type="body" sz="quarter" idx="10"/>
          </p:nvPr>
        </p:nvSpPr>
        <p:spPr>
          <a:xfrm>
            <a:off x="339476" y="0"/>
            <a:ext cx="4944332" cy="923329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3A475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项目定位：开源生态智能分析平台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F1CBAB-9751-A8DF-F619-899AEC49DF4E}"/>
              </a:ext>
            </a:extLst>
          </p:cNvPr>
          <p:cNvSpPr txBox="1"/>
          <p:nvPr/>
        </p:nvSpPr>
        <p:spPr>
          <a:xfrm>
            <a:off x="394232" y="5714537"/>
            <a:ext cx="769848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通过上述</a:t>
            </a:r>
            <a:r>
              <a:rPr lang="zh-CN" altLang="zh-CN" sz="1800">
                <a:latin typeface="华文楷体" panose="02010600040101010101" pitchFamily="2" charset="-122"/>
                <a:ea typeface="华文楷体" panose="02010600040101010101" pitchFamily="2" charset="-122"/>
              </a:rPr>
              <a:t>创新，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OpenVista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不仅响应了大赛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推动开源工具创新应用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的号召，更填补了现有工具在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量化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语义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融合分析上的空白，为开源项目的精细化运营与生态研究提供了全新范式。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CD5705F-04E5-2CD5-DCCD-6EF0B82F19A7}"/>
              </a:ext>
            </a:extLst>
          </p:cNvPr>
          <p:cNvCxnSpPr>
            <a:cxnSpLocks/>
          </p:cNvCxnSpPr>
          <p:nvPr/>
        </p:nvCxnSpPr>
        <p:spPr>
          <a:xfrm>
            <a:off x="405183" y="2458697"/>
            <a:ext cx="0" cy="74293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6665110-708B-2186-E8E8-5FBF4FD5085F}"/>
              </a:ext>
            </a:extLst>
          </p:cNvPr>
          <p:cNvCxnSpPr>
            <a:cxnSpLocks/>
          </p:cNvCxnSpPr>
          <p:nvPr/>
        </p:nvCxnSpPr>
        <p:spPr>
          <a:xfrm>
            <a:off x="394232" y="3481694"/>
            <a:ext cx="0" cy="9534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2B110E0-64AF-EB01-B3C1-3ECB296F520A}"/>
              </a:ext>
            </a:extLst>
          </p:cNvPr>
          <p:cNvCxnSpPr>
            <a:cxnSpLocks/>
          </p:cNvCxnSpPr>
          <p:nvPr/>
        </p:nvCxnSpPr>
        <p:spPr>
          <a:xfrm>
            <a:off x="405183" y="4712758"/>
            <a:ext cx="0" cy="68603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uild="allAtOnce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D6305-F3A0-0B18-EACA-C36F9622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8EF299-51FB-E489-C14F-C780171DB3B2}"/>
              </a:ext>
            </a:extLst>
          </p:cNvPr>
          <p:cNvSpPr/>
          <p:nvPr/>
        </p:nvSpPr>
        <p:spPr>
          <a:xfrm>
            <a:off x="0" y="-28230"/>
            <a:ext cx="12192000" cy="1281255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836C2F-5109-E8C3-34E9-1C0056C88007}"/>
              </a:ext>
            </a:extLst>
          </p:cNvPr>
          <p:cNvSpPr txBox="1"/>
          <p:nvPr/>
        </p:nvSpPr>
        <p:spPr>
          <a:xfrm>
            <a:off x="735537" y="170513"/>
            <a:ext cx="10368437" cy="88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依托 </a:t>
            </a:r>
            <a:r>
              <a:rPr lang="en-US" altLang="zh-CN" kern="100" dirty="0" err="1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lang="en-US" altLang="zh-CN" kern="100" dirty="0" err="1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MaxKB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的开源能力，构建“数据采集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智能分析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可视化交互”全链路平台，实现开源项目生态的 “可感知、可预测、可解释”，具体包括：</a:t>
            </a:r>
            <a:endParaRPr lang="en-US" altLang="zh-CN" kern="10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09BB19A-44D5-E9F8-2A61-851DC9B8D210}"/>
              </a:ext>
            </a:extLst>
          </p:cNvPr>
          <p:cNvGrpSpPr/>
          <p:nvPr/>
        </p:nvGrpSpPr>
        <p:grpSpPr>
          <a:xfrm>
            <a:off x="270164" y="2027226"/>
            <a:ext cx="10494571" cy="4066948"/>
            <a:chOff x="8200704" y="2066005"/>
            <a:chExt cx="2457035" cy="316875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DF18C65-CBF4-B66A-F43E-D948FF5AC611}"/>
                </a:ext>
              </a:extLst>
            </p:cNvPr>
            <p:cNvGrpSpPr/>
            <p:nvPr/>
          </p:nvGrpSpPr>
          <p:grpSpPr>
            <a:xfrm>
              <a:off x="8200704" y="2066005"/>
              <a:ext cx="2457035" cy="3168751"/>
              <a:chOff x="1236554" y="1645526"/>
              <a:chExt cx="3539166" cy="3168751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E80F62B6-C1D6-E6D8-079B-441009E899D6}"/>
                  </a:ext>
                </a:extLst>
              </p:cNvPr>
              <p:cNvGrpSpPr/>
              <p:nvPr/>
            </p:nvGrpSpPr>
            <p:grpSpPr>
              <a:xfrm>
                <a:off x="1300902" y="1645526"/>
                <a:ext cx="3461892" cy="850451"/>
                <a:chOff x="1424659" y="1978764"/>
                <a:chExt cx="3461892" cy="850451"/>
              </a:xfrm>
            </p:grpSpPr>
            <p:sp>
              <p:nvSpPr>
                <p:cNvPr id="36" name="文本框 50">
                  <a:extLst>
                    <a:ext uri="{FF2B5EF4-FFF2-40B4-BE49-F238E27FC236}">
                      <a16:creationId xmlns:a16="http://schemas.microsoft.com/office/drawing/2014/main" id="{91C8F6AE-54A1-578C-9708-C69ED0E99E1F}"/>
                    </a:ext>
                  </a:extLst>
                </p:cNvPr>
                <p:cNvSpPr txBox="1"/>
                <p:nvPr/>
              </p:nvSpPr>
              <p:spPr>
                <a:xfrm>
                  <a:off x="2196159" y="1978764"/>
                  <a:ext cx="2690392" cy="850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 fontScale="92500" lnSpcReduction="20000"/>
                </a:bodyPr>
                <a:lstStyle/>
                <a:p>
                  <a:pPr lvl="0"/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在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en-US" altLang="zh-CN" dirty="0" err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OpenDigger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提供的量化指标基础上，筛选并整合我们所核心关注的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16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项时序指标（含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en-US" altLang="zh-CN" dirty="0" err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OpenRank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、活跃度、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Star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增量、贡献者相关、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Issue/PR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相关等），新增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Issue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分类统计（功能需求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/ Bug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修复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/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社区咨询）、文本关键词提取（项目描述、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Issue/PR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内容）、情感倾向分析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3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类语义指标，形成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“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核心时序量化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+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文本语义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”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的多维度项目画像，适配模型多模态输入需求。</a:t>
                  </a: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2B055A5-B1F8-607E-9797-D826CD4E4AB3}"/>
                    </a:ext>
                  </a:extLst>
                </p:cNvPr>
                <p:cNvSpPr/>
                <p:nvPr/>
              </p:nvSpPr>
              <p:spPr>
                <a:xfrm>
                  <a:off x="1424659" y="2262165"/>
                  <a:ext cx="717974" cy="428031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lvl="0"/>
                  <a:r>
                    <a:rPr lang="zh-CN" altLang="zh-CN" b="1" dirty="0">
                      <a:solidFill>
                        <a:srgbClr val="868686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数据维度扩展目标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68686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A094CF1-78A2-E84F-6D1E-97E117845E02}"/>
                  </a:ext>
                </a:extLst>
              </p:cNvPr>
              <p:cNvGrpSpPr/>
              <p:nvPr/>
            </p:nvGrpSpPr>
            <p:grpSpPr>
              <a:xfrm>
                <a:off x="1236554" y="2737714"/>
                <a:ext cx="3526240" cy="893439"/>
                <a:chOff x="1360311" y="1747044"/>
                <a:chExt cx="3526240" cy="893439"/>
              </a:xfrm>
            </p:grpSpPr>
            <p:sp>
              <p:nvSpPr>
                <p:cNvPr id="34" name="文本框 48">
                  <a:extLst>
                    <a:ext uri="{FF2B5EF4-FFF2-40B4-BE49-F238E27FC236}">
                      <a16:creationId xmlns:a16="http://schemas.microsoft.com/office/drawing/2014/main" id="{3E223B7B-E25A-BF23-B160-05A384E48263}"/>
                    </a:ext>
                  </a:extLst>
                </p:cNvPr>
                <p:cNvSpPr txBox="1"/>
                <p:nvPr/>
              </p:nvSpPr>
              <p:spPr>
                <a:xfrm>
                  <a:off x="2196159" y="1747044"/>
                  <a:ext cx="2690392" cy="8934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lvl="0"/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基于多模态时序预测架构（</a:t>
                  </a:r>
                  <a:r>
                    <a:rPr lang="en-US" altLang="zh-CN" dirty="0" err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atchTST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Encoder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处理时序数据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+ </a:t>
                  </a:r>
                  <a:r>
                    <a:rPr lang="en-US" altLang="zh-CN" dirty="0" err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DistilBERT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编码文本信息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+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跨注意力融合），实现对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16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项核心指标的未来趋势预测（目标预测时长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32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个月）；同时结合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LLM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归因能力，自动生成自然语言解释报告，清晰呈现预测结果与归因逻辑</a:t>
                  </a: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C13FF516-5A99-A94C-9C85-0CDA2C92765B}"/>
                    </a:ext>
                  </a:extLst>
                </p:cNvPr>
                <p:cNvSpPr/>
                <p:nvPr/>
              </p:nvSpPr>
              <p:spPr>
                <a:xfrm>
                  <a:off x="1360311" y="2032401"/>
                  <a:ext cx="731203" cy="600608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8778E"/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+mn-ea"/>
                      <a:sym typeface="+mn-lt"/>
                    </a:rPr>
                    <a:t>分析能力提升目标</a:t>
                  </a: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DAC1FB0-0E86-8417-FAA9-289FF26AD664}"/>
                  </a:ext>
                </a:extLst>
              </p:cNvPr>
              <p:cNvGrpSpPr/>
              <p:nvPr/>
            </p:nvGrpSpPr>
            <p:grpSpPr>
              <a:xfrm>
                <a:off x="1239024" y="3998669"/>
                <a:ext cx="3536696" cy="815608"/>
                <a:chOff x="1362781" y="1684091"/>
                <a:chExt cx="3536696" cy="815608"/>
              </a:xfrm>
            </p:grpSpPr>
            <p:sp>
              <p:nvSpPr>
                <p:cNvPr id="32" name="文本框 46">
                  <a:extLst>
                    <a:ext uri="{FF2B5EF4-FFF2-40B4-BE49-F238E27FC236}">
                      <a16:creationId xmlns:a16="http://schemas.microsoft.com/office/drawing/2014/main" id="{5157D466-04A5-F56C-E5E9-4223A2C213E6}"/>
                    </a:ext>
                  </a:extLst>
                </p:cNvPr>
                <p:cNvSpPr txBox="1"/>
                <p:nvPr/>
              </p:nvSpPr>
              <p:spPr>
                <a:xfrm>
                  <a:off x="2179540" y="1684091"/>
                  <a:ext cx="2719937" cy="8156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lvl="0"/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基于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en-US" altLang="zh-CN" dirty="0" err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MaxKB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构建开源项目专属知识库，支持用户通过自然语言提问获取定制化分析结果以及解释情况（如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“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列出近半年最多被提及的项目改进建议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”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），将技术门槛降低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60%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以上，推动开源数据工具的普惠化。</a:t>
                  </a: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B63A1136-3CB0-D2FE-75A3-7E5FB5C3477A}"/>
                    </a:ext>
                  </a:extLst>
                </p:cNvPr>
                <p:cNvSpPr/>
                <p:nvPr/>
              </p:nvSpPr>
              <p:spPr>
                <a:xfrm>
                  <a:off x="1362781" y="1867537"/>
                  <a:ext cx="775497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+mn-ea"/>
                      <a:sym typeface="+mn-lt"/>
                    </a:rPr>
                    <a:t>工具链创新目标</a:t>
                  </a:r>
                </a:p>
              </p:txBody>
            </p:sp>
          </p:grp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BCC058E-D0EE-34CF-6749-26A2B3B5E6FD}"/>
                </a:ext>
              </a:extLst>
            </p:cNvPr>
            <p:cNvCxnSpPr>
              <a:cxnSpLocks/>
            </p:cNvCxnSpPr>
            <p:nvPr/>
          </p:nvCxnSpPr>
          <p:spPr>
            <a:xfrm>
              <a:off x="8200704" y="2971872"/>
              <a:ext cx="498447" cy="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lumMod val="20000"/>
                  <a:lumOff val="80000"/>
                </a:srgbClr>
              </a:solidFill>
              <a:prstDash val="solid"/>
            </a:ln>
            <a:effectLst/>
          </p:spPr>
        </p:cxn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530C115-FD21-EFAF-E601-9DB4CCEAB225}"/>
              </a:ext>
            </a:extLst>
          </p:cNvPr>
          <p:cNvCxnSpPr>
            <a:cxnSpLocks/>
          </p:cNvCxnSpPr>
          <p:nvPr/>
        </p:nvCxnSpPr>
        <p:spPr>
          <a:xfrm>
            <a:off x="270164" y="4694702"/>
            <a:ext cx="2128984" cy="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20000"/>
                <a:lumOff val="80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63845968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6E8576-CFFE-037D-0B71-61BF2AA5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A71DEFF-A0DC-00D8-67B3-3ADEAEC025FB}"/>
              </a:ext>
            </a:extLst>
          </p:cNvPr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rgbClr val="295D83"/>
                </a:solidFill>
                <a:latin typeface="思源宋体 Heavy"/>
                <a:ea typeface="思源宋体 Heavy"/>
              </a:rPr>
              <a:t>技术架构</a:t>
            </a:r>
            <a:endParaRPr lang="en-US" altLang="zh-CN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41FABD-0F70-AAFA-D7E1-2CC0521E1B8E}"/>
              </a:ext>
            </a:extLst>
          </p:cNvPr>
          <p:cNvSpPr txBox="1"/>
          <p:nvPr/>
        </p:nvSpPr>
        <p:spPr>
          <a:xfrm>
            <a:off x="2901589" y="2414064"/>
            <a:ext cx="63888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295D83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</a:t>
            </a:r>
            <a:r>
              <a:rPr lang="en-US" altLang="zh-CN" sz="4400" dirty="0">
                <a:solidFill>
                  <a:srgbClr val="295D83"/>
                </a:solidFill>
                <a:latin typeface="汉仪青云简" panose="00020600040101010101" charset="-122"/>
                <a:ea typeface="沧澜楷体" charset="-122"/>
              </a:rPr>
              <a:t>TWO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沧澜楷体" charset="-122"/>
                <a:ea typeface="沧澜楷体" charset="-122"/>
              </a:rPr>
              <a:t> ——</a:t>
            </a:r>
            <a:endParaRPr lang="zh-CN" altLang="en-US" sz="4400" dirty="0">
              <a:solidFill>
                <a:srgbClr val="295D83"/>
              </a:solidFill>
              <a:latin typeface="沧澜楷体" charset="-122"/>
              <a:ea typeface="沧澜楷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506650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be1d468-7573-44b0-b7b0-af57ccdd92f7"/>
  <p:tag name="COMMONDATA" val="eyJoZGlkIjoiZjAxMTJhOTdhYmExNjczZmFmMDgzNzk2N2NkOGE2YTMifQ==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ww.2ppt.com">
  <a:themeElements>
    <a:clrScheme name="Milcheur Law Light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2B2E31"/>
      </a:accent1>
      <a:accent2>
        <a:srgbClr val="42474B"/>
      </a:accent2>
      <a:accent3>
        <a:srgbClr val="5C6368"/>
      </a:accent3>
      <a:accent4>
        <a:srgbClr val="967744"/>
      </a:accent4>
      <a:accent5>
        <a:srgbClr val="C3A475"/>
      </a:accent5>
      <a:accent6>
        <a:srgbClr val="CFB995"/>
      </a:accent6>
      <a:hlink>
        <a:srgbClr val="2998E3"/>
      </a:hlink>
      <a:folHlink>
        <a:srgbClr val="7F723D"/>
      </a:folHlink>
    </a:clrScheme>
    <a:fontScheme name="xe2i0nhd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3926</Words>
  <Application>Microsoft Office PowerPoint</Application>
  <PresentationFormat>宽屏</PresentationFormat>
  <Paragraphs>176</Paragraphs>
  <Slides>25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Hero</vt:lpstr>
      <vt:lpstr>阿里巴巴普惠体 R</vt:lpstr>
      <vt:lpstr>沧澜楷体</vt:lpstr>
      <vt:lpstr>等线</vt:lpstr>
      <vt:lpstr>等线 Light</vt:lpstr>
      <vt:lpstr>汉仪青云简</vt:lpstr>
      <vt:lpstr>华文琥珀</vt:lpstr>
      <vt:lpstr>华文楷体</vt:lpstr>
      <vt:lpstr>华文新魏</vt:lpstr>
      <vt:lpstr>思源宋体 Heavy</vt:lpstr>
      <vt:lpstr>微软雅黑</vt:lpstr>
      <vt:lpstr>微软雅黑 Light</vt:lpstr>
      <vt:lpstr>Arial</vt:lpstr>
      <vt:lpstr>Calibri</vt:lpstr>
      <vt:lpstr>Montserrat</vt:lpstr>
      <vt:lpstr>Segoe UI</vt:lpstr>
      <vt:lpstr>Times New Roman</vt:lpstr>
      <vt:lpstr>Wingdings</vt:lpstr>
      <vt:lpstr>www.2ppt.com</vt:lpstr>
      <vt:lpstr>自定义设计方案</vt:lpstr>
      <vt:lpstr>1_www.2ppt.com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www.2ppt.com-爱PPT提供免费下载</Manager>
  <Company>www.2ppt.com-爱PPT提供免费下载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www.2ppt.com-爱PPT提供免费下载</dc:title>
  <dc:subject>www.2ppt.com-爱PPT提供免费下载</dc:subject>
  <dc:creator>www.2ppt.com-爱PPT提供免费下载;第一PPT</dc:creator>
  <cp:keywords>www.2ppt.com-爱PPT提供免费下载</cp:keywords>
  <dc:description>www.2ppt.com-爱PPT提供免费下载</dc:description>
  <cp:lastModifiedBy>婧秋 王</cp:lastModifiedBy>
  <cp:revision>18</cp:revision>
  <dcterms:created xsi:type="dcterms:W3CDTF">2020-10-07T11:56:00Z</dcterms:created>
  <dcterms:modified xsi:type="dcterms:W3CDTF">2025-12-29T12:46:02Z</dcterms:modified>
  <cp:category>www.2ppt.com-爱PPT提供免费下载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690D2F4F12944A4A9BC424F920F9BFCB</vt:lpwstr>
  </property>
  <property fmtid="{D5CDD505-2E9C-101B-9397-08002B2CF9AE}" pid="3" name="KSOProductBuildVer">
    <vt:lpwstr>2052-11.1.0.14036</vt:lpwstr>
  </property>
  <property fmtid="{D5CDD505-2E9C-101B-9397-08002B2CF9AE}" pid="4" name="KSOSaveFontToCloudKey">
    <vt:lpwstr>468677617_embed</vt:lpwstr>
  </property>
</Properties>
</file>